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4"/>
  </p:notesMasterIdLst>
  <p:handoutMasterIdLst>
    <p:handoutMasterId r:id="rId15"/>
  </p:handoutMasterIdLst>
  <p:sldIdLst>
    <p:sldId id="256" r:id="rId2"/>
    <p:sldId id="271" r:id="rId3"/>
    <p:sldId id="284" r:id="rId4"/>
    <p:sldId id="275" r:id="rId5"/>
    <p:sldId id="269" r:id="rId6"/>
    <p:sldId id="277" r:id="rId7"/>
    <p:sldId id="279" r:id="rId8"/>
    <p:sldId id="289" r:id="rId9"/>
    <p:sldId id="281" r:id="rId10"/>
    <p:sldId id="283" r:id="rId11"/>
    <p:sldId id="267"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912E"/>
    <a:srgbClr val="D6F9DE"/>
    <a:srgbClr val="CCCCCC"/>
    <a:srgbClr val="666666"/>
    <a:srgbClr val="94B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47"/>
    <p:restoredTop sz="95666"/>
  </p:normalViewPr>
  <p:slideViewPr>
    <p:cSldViewPr snapToGrid="0" snapToObjects="1">
      <p:cViewPr varScale="1">
        <p:scale>
          <a:sx n="106" d="100"/>
          <a:sy n="106" d="100"/>
        </p:scale>
        <p:origin x="942"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2" d="100"/>
          <a:sy n="82" d="100"/>
        </p:scale>
        <p:origin x="483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 Id="rId5" Type="http://schemas.openxmlformats.org/officeDocument/2006/relationships/image" Target="../media/image53.png"/><Relationship Id="rId4" Type="http://schemas.openxmlformats.org/officeDocument/2006/relationships/image" Target="../media/image5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7F573-906E-46EA-B754-194601B53A98}" type="doc">
      <dgm:prSet loTypeId="urn:microsoft.com/office/officeart/2008/layout/AlternatingHexagons" loCatId="list" qsTypeId="urn:microsoft.com/office/officeart/2005/8/quickstyle/simple1" qsCatId="simple" csTypeId="urn:microsoft.com/office/officeart/2005/8/colors/accent6_1" csCatId="accent6" phldr="1"/>
      <dgm:spPr/>
      <dgm:t>
        <a:bodyPr/>
        <a:lstStyle/>
        <a:p>
          <a:endParaRPr lang="en-GB"/>
        </a:p>
      </dgm:t>
    </dgm:pt>
    <dgm:pt modelId="{E9569732-75BB-49AF-B50D-8CACA7B2C777}">
      <dgm:prSet phldrT="[Testo]" custT="1"/>
      <dgm:spPr>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0" tIns="0" rIns="0" bIns="0" numCol="1" spcCol="1270" anchor="ctr" anchorCtr="0"/>
        <a:lstStyle/>
        <a:p>
          <a:pPr marL="0" lvl="0" indent="0" algn="ctr" defTabSz="1422400">
            <a:lnSpc>
              <a:spcPct val="90000"/>
            </a:lnSpc>
            <a:spcBef>
              <a:spcPct val="0"/>
            </a:spcBef>
            <a:spcAft>
              <a:spcPct val="35000"/>
            </a:spcAft>
            <a:buNone/>
          </a:pPr>
          <a:r>
            <a:rPr lang="it-IT" sz="1800" kern="1200" dirty="0" err="1">
              <a:solidFill>
                <a:prstClr val="black">
                  <a:hueOff val="0"/>
                  <a:satOff val="0"/>
                  <a:lumOff val="0"/>
                  <a:alphaOff val="0"/>
                </a:prstClr>
              </a:solidFill>
              <a:latin typeface="Calibri" panose="020F0502020204030204"/>
              <a:ea typeface="+mn-ea"/>
              <a:cs typeface="+mn-cs"/>
            </a:rPr>
            <a:t>Italy</a:t>
          </a:r>
          <a:r>
            <a:rPr lang="it-IT" sz="1800" kern="1200" dirty="0">
              <a:solidFill>
                <a:prstClr val="black">
                  <a:hueOff val="0"/>
                  <a:satOff val="0"/>
                  <a:lumOff val="0"/>
                  <a:alphaOff val="0"/>
                </a:prstClr>
              </a:solidFill>
              <a:latin typeface="Calibri" panose="020F0502020204030204"/>
              <a:ea typeface="+mn-ea"/>
              <a:cs typeface="+mn-cs"/>
            </a:rPr>
            <a:t>, Fondazione Policlinico Gemelli - FPG</a:t>
          </a:r>
          <a:endParaRPr lang="en-GB" sz="1800" kern="1200" dirty="0">
            <a:solidFill>
              <a:prstClr val="black">
                <a:hueOff val="0"/>
                <a:satOff val="0"/>
                <a:lumOff val="0"/>
                <a:alphaOff val="0"/>
              </a:prstClr>
            </a:solidFill>
            <a:latin typeface="Calibri" panose="020F0502020204030204"/>
            <a:ea typeface="+mn-ea"/>
            <a:cs typeface="+mn-cs"/>
          </a:endParaRPr>
        </a:p>
      </dgm:t>
    </dgm:pt>
    <dgm:pt modelId="{21A84EB2-2F3D-4511-BC9E-D1B59CFF1CC2}" type="parTrans" cxnId="{984135F5-CFBC-483A-9DF6-FC3283A74784}">
      <dgm:prSet/>
      <dgm:spPr/>
      <dgm:t>
        <a:bodyPr/>
        <a:lstStyle/>
        <a:p>
          <a:endParaRPr lang="en-GB"/>
        </a:p>
      </dgm:t>
    </dgm:pt>
    <dgm:pt modelId="{8AF16728-6AAC-4A6D-B1E4-1162562C497B}" type="sibTrans" cxnId="{984135F5-CFBC-483A-9DF6-FC3283A74784}">
      <dgm:prSet custT="1"/>
      <dgm:spPr>
        <a:solidFill>
          <a:schemeClr val="accent6">
            <a:lumMod val="20000"/>
            <a:lumOff val="80000"/>
          </a:schemeClr>
        </a:solidFill>
        <a:scene3d>
          <a:camera prst="orthographicFront"/>
          <a:lightRig rig="threePt" dir="t"/>
        </a:scene3d>
        <a:sp3d>
          <a:bevelT/>
        </a:sp3d>
      </dgm:spPr>
      <dgm:t>
        <a:bodyPr/>
        <a:lstStyle/>
        <a:p>
          <a:endParaRPr lang="it-IT" sz="1800" dirty="0">
            <a:solidFill>
              <a:schemeClr val="accent6">
                <a:lumMod val="50000"/>
              </a:schemeClr>
            </a:solidFill>
          </a:endParaRPr>
        </a:p>
        <a:p>
          <a:endParaRPr lang="it-IT" sz="1400" dirty="0">
            <a:solidFill>
              <a:schemeClr val="accent6">
                <a:lumMod val="50000"/>
              </a:schemeClr>
            </a:solidFill>
          </a:endParaRPr>
        </a:p>
        <a:p>
          <a:r>
            <a:rPr lang="it-IT" sz="1800" dirty="0">
              <a:solidFill>
                <a:schemeClr val="accent6">
                  <a:lumMod val="50000"/>
                </a:schemeClr>
              </a:solidFill>
            </a:rPr>
            <a:t>User Scenario 1</a:t>
          </a:r>
          <a:endParaRPr lang="en-GB" sz="1800" dirty="0">
            <a:solidFill>
              <a:schemeClr val="accent6">
                <a:lumMod val="50000"/>
              </a:schemeClr>
            </a:solidFill>
          </a:endParaRPr>
        </a:p>
      </dgm:t>
    </dgm:pt>
    <dgm:pt modelId="{00002236-F913-4A8F-823A-60422FDCB61B}">
      <dgm:prSet phldrT="[Testo]"/>
      <dgm:spPr>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0" tIns="0" rIns="0" bIns="0" numCol="1" spcCol="1270" anchor="ctr" anchorCtr="0"/>
        <a:lstStyle/>
        <a:p>
          <a:r>
            <a:rPr lang="en-GB" dirty="0"/>
            <a:t>Greece, 7th Health Region of Crete - 7HRC</a:t>
          </a:r>
        </a:p>
      </dgm:t>
    </dgm:pt>
    <dgm:pt modelId="{300CEC41-5770-4571-BD54-B0DC56C6418E}" type="parTrans" cxnId="{A2614F9B-ABE2-4A9D-BE66-3F38927AF3A3}">
      <dgm:prSet/>
      <dgm:spPr/>
      <dgm:t>
        <a:bodyPr/>
        <a:lstStyle/>
        <a:p>
          <a:endParaRPr lang="en-GB"/>
        </a:p>
      </dgm:t>
    </dgm:pt>
    <dgm:pt modelId="{7F60CE03-3757-4140-B130-EF95B39910DB}" type="sibTrans" cxnId="{A2614F9B-ABE2-4A9D-BE66-3F38927AF3A3}">
      <dgm:prSet custT="1"/>
      <dgm:spPr>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endParaRPr lang="it-IT" sz="1800" kern="1200" dirty="0">
            <a:solidFill>
              <a:schemeClr val="accent6">
                <a:lumMod val="50000"/>
              </a:schemeClr>
            </a:solidFill>
            <a:latin typeface="Calibri" panose="020F0502020204030204"/>
            <a:ea typeface="+mn-ea"/>
            <a:cs typeface="+mn-cs"/>
          </a:endParaRPr>
        </a:p>
        <a:p>
          <a:pPr marL="0" lvl="0" indent="0" algn="ctr" defTabSz="711200">
            <a:lnSpc>
              <a:spcPct val="90000"/>
            </a:lnSpc>
            <a:spcBef>
              <a:spcPct val="0"/>
            </a:spcBef>
            <a:spcAft>
              <a:spcPct val="35000"/>
            </a:spcAft>
            <a:buNone/>
          </a:pPr>
          <a:endParaRPr lang="it-IT" sz="1800" kern="1200" dirty="0">
            <a:solidFill>
              <a:schemeClr val="accent6">
                <a:lumMod val="50000"/>
              </a:schemeClr>
            </a:solidFill>
            <a:latin typeface="Calibri" panose="020F0502020204030204"/>
            <a:ea typeface="+mn-ea"/>
            <a:cs typeface="+mn-cs"/>
          </a:endParaRPr>
        </a:p>
        <a:p>
          <a:pPr marL="0" lvl="0" indent="0" algn="ctr" defTabSz="711200">
            <a:lnSpc>
              <a:spcPct val="90000"/>
            </a:lnSpc>
            <a:spcBef>
              <a:spcPct val="0"/>
            </a:spcBef>
            <a:spcAft>
              <a:spcPct val="35000"/>
            </a:spcAft>
            <a:buNone/>
          </a:pPr>
          <a:endParaRPr lang="it-IT" sz="1100" kern="1200" dirty="0">
            <a:solidFill>
              <a:schemeClr val="accent6">
                <a:lumMod val="50000"/>
              </a:schemeClr>
            </a:solidFill>
            <a:latin typeface="Calibri" panose="020F0502020204030204"/>
            <a:ea typeface="+mn-ea"/>
            <a:cs typeface="+mn-cs"/>
          </a:endParaRPr>
        </a:p>
        <a:p>
          <a:pPr marL="0" lvl="0" indent="0" algn="ctr" defTabSz="711200">
            <a:lnSpc>
              <a:spcPct val="90000"/>
            </a:lnSpc>
            <a:spcBef>
              <a:spcPct val="0"/>
            </a:spcBef>
            <a:spcAft>
              <a:spcPct val="35000"/>
            </a:spcAft>
            <a:buNone/>
          </a:pPr>
          <a:r>
            <a:rPr lang="it-IT" sz="1800" kern="1200" dirty="0">
              <a:solidFill>
                <a:schemeClr val="accent6">
                  <a:lumMod val="50000"/>
                </a:schemeClr>
              </a:solidFill>
              <a:latin typeface="Calibri" panose="020F0502020204030204"/>
              <a:ea typeface="+mn-ea"/>
              <a:cs typeface="+mn-cs"/>
            </a:rPr>
            <a:t>User Scenario 2</a:t>
          </a:r>
          <a:endParaRPr lang="en-GB" sz="1800" kern="1200" dirty="0">
            <a:solidFill>
              <a:schemeClr val="accent6">
                <a:lumMod val="50000"/>
              </a:schemeClr>
            </a:solidFill>
            <a:latin typeface="Calibri" panose="020F0502020204030204"/>
            <a:ea typeface="+mn-ea"/>
            <a:cs typeface="+mn-cs"/>
          </a:endParaRPr>
        </a:p>
      </dgm:t>
    </dgm:pt>
    <dgm:pt modelId="{17E93BAB-C9E0-44FE-A577-DF0282FA9F78}">
      <dgm:prSet phldrT="[Testo]" custT="1"/>
      <dgm:spPr>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0" tIns="0" rIns="0" bIns="0" numCol="1" spcCol="1270" anchor="ctr" anchorCtr="0"/>
        <a:lstStyle/>
        <a:p>
          <a:pPr marL="0" lvl="0" indent="0" algn="ctr" defTabSz="711200">
            <a:lnSpc>
              <a:spcPct val="90000"/>
            </a:lnSpc>
            <a:spcBef>
              <a:spcPct val="0"/>
            </a:spcBef>
            <a:spcAft>
              <a:spcPct val="35000"/>
            </a:spcAft>
            <a:buNone/>
          </a:pPr>
          <a:r>
            <a:rPr lang="it-IT" sz="1600" kern="1200" dirty="0"/>
            <a:t>HSE South / South West Hospital Group </a:t>
          </a:r>
          <a:r>
            <a:rPr lang="it-IT" sz="1600" kern="1200" dirty="0" err="1"/>
            <a:t>Ireland</a:t>
          </a:r>
          <a:endParaRPr lang="en-GB" sz="1600" kern="1200" dirty="0">
            <a:solidFill>
              <a:prstClr val="black">
                <a:hueOff val="0"/>
                <a:satOff val="0"/>
                <a:lumOff val="0"/>
                <a:alphaOff val="0"/>
              </a:prstClr>
            </a:solidFill>
            <a:latin typeface="Calibri" panose="020F0502020204030204"/>
            <a:ea typeface="+mn-ea"/>
            <a:cs typeface="+mn-cs"/>
          </a:endParaRPr>
        </a:p>
      </dgm:t>
    </dgm:pt>
    <dgm:pt modelId="{6338EBE1-766B-4CE3-AFB5-20AE5A7A1AFE}" type="parTrans" cxnId="{3D9D2CA0-97A0-4BBD-9DC1-4DC3BC6EEC31}">
      <dgm:prSet/>
      <dgm:spPr/>
      <dgm:t>
        <a:bodyPr/>
        <a:lstStyle/>
        <a:p>
          <a:endParaRPr lang="en-GB"/>
        </a:p>
      </dgm:t>
    </dgm:pt>
    <dgm:pt modelId="{0C8E62A5-DB6C-47D0-B105-8013182DFF37}" type="sibTrans" cxnId="{3D9D2CA0-97A0-4BBD-9DC1-4DC3BC6EEC31}">
      <dgm:prSet custT="1"/>
      <dgm:spPr>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0" tIns="0" rIns="0" bIns="0" numCol="1" spcCol="1270" anchor="ctr" anchorCtr="0"/>
        <a:lstStyle/>
        <a:p>
          <a:pPr marL="0" lvl="0" indent="0" algn="ctr" defTabSz="1422400">
            <a:lnSpc>
              <a:spcPct val="90000"/>
            </a:lnSpc>
            <a:spcBef>
              <a:spcPct val="0"/>
            </a:spcBef>
            <a:spcAft>
              <a:spcPct val="35000"/>
            </a:spcAft>
            <a:buNone/>
          </a:pPr>
          <a:endParaRPr lang="it-IT" sz="1800" kern="1200" dirty="0">
            <a:solidFill>
              <a:schemeClr val="accent6">
                <a:lumMod val="50000"/>
              </a:schemeClr>
            </a:solidFill>
            <a:latin typeface="Calibri" panose="020F0502020204030204"/>
            <a:ea typeface="+mn-ea"/>
            <a:cs typeface="+mn-cs"/>
          </a:endParaRPr>
        </a:p>
        <a:p>
          <a:pPr marL="0" lvl="0" indent="0" algn="ctr" defTabSz="1422400">
            <a:lnSpc>
              <a:spcPct val="90000"/>
            </a:lnSpc>
            <a:spcBef>
              <a:spcPct val="0"/>
            </a:spcBef>
            <a:spcAft>
              <a:spcPct val="35000"/>
            </a:spcAft>
            <a:buNone/>
          </a:pPr>
          <a:endParaRPr lang="it-IT" sz="1000" kern="1200" dirty="0">
            <a:solidFill>
              <a:schemeClr val="accent6">
                <a:lumMod val="50000"/>
              </a:schemeClr>
            </a:solidFill>
            <a:latin typeface="Calibri" panose="020F0502020204030204"/>
            <a:ea typeface="+mn-ea"/>
            <a:cs typeface="+mn-cs"/>
          </a:endParaRPr>
        </a:p>
        <a:p>
          <a:pPr marL="0" lvl="0" indent="0" algn="ctr" defTabSz="1422400">
            <a:lnSpc>
              <a:spcPct val="90000"/>
            </a:lnSpc>
            <a:spcBef>
              <a:spcPct val="0"/>
            </a:spcBef>
            <a:spcAft>
              <a:spcPct val="35000"/>
            </a:spcAft>
            <a:buNone/>
          </a:pPr>
          <a:endParaRPr lang="it-IT" sz="1050" kern="1200" dirty="0">
            <a:solidFill>
              <a:schemeClr val="accent6">
                <a:lumMod val="50000"/>
              </a:schemeClr>
            </a:solidFill>
            <a:latin typeface="Calibri" panose="020F0502020204030204"/>
            <a:ea typeface="+mn-ea"/>
            <a:cs typeface="+mn-cs"/>
          </a:endParaRPr>
        </a:p>
        <a:p>
          <a:pPr marL="0" lvl="0" indent="0" algn="ctr" defTabSz="1422400">
            <a:lnSpc>
              <a:spcPct val="90000"/>
            </a:lnSpc>
            <a:spcBef>
              <a:spcPct val="0"/>
            </a:spcBef>
            <a:spcAft>
              <a:spcPct val="35000"/>
            </a:spcAft>
            <a:buNone/>
          </a:pPr>
          <a:r>
            <a:rPr lang="it-IT" sz="1800" kern="1200" dirty="0">
              <a:solidFill>
                <a:schemeClr val="accent6">
                  <a:lumMod val="50000"/>
                </a:schemeClr>
              </a:solidFill>
              <a:latin typeface="Calibri" panose="020F0502020204030204"/>
              <a:ea typeface="+mn-ea"/>
              <a:cs typeface="+mn-cs"/>
            </a:rPr>
            <a:t>User Scenario 3</a:t>
          </a:r>
          <a:endParaRPr lang="en-GB" sz="1800" kern="1200" dirty="0">
            <a:solidFill>
              <a:schemeClr val="accent6">
                <a:lumMod val="50000"/>
              </a:schemeClr>
            </a:solidFill>
            <a:latin typeface="Calibri" panose="020F0502020204030204"/>
            <a:ea typeface="+mn-ea"/>
            <a:cs typeface="+mn-cs"/>
          </a:endParaRPr>
        </a:p>
      </dgm:t>
    </dgm:pt>
    <dgm:pt modelId="{297CAF1B-5453-4B75-8F83-74566FAB9209}" type="pres">
      <dgm:prSet presAssocID="{4C87F573-906E-46EA-B754-194601B53A98}" presName="Name0" presStyleCnt="0">
        <dgm:presLayoutVars>
          <dgm:chMax/>
          <dgm:chPref/>
          <dgm:dir/>
          <dgm:animLvl val="lvl"/>
        </dgm:presLayoutVars>
      </dgm:prSet>
      <dgm:spPr/>
    </dgm:pt>
    <dgm:pt modelId="{D50B8D80-FF8C-4949-A526-1C619C693B5A}" type="pres">
      <dgm:prSet presAssocID="{E9569732-75BB-49AF-B50D-8CACA7B2C777}" presName="composite" presStyleCnt="0"/>
      <dgm:spPr/>
    </dgm:pt>
    <dgm:pt modelId="{9B520063-B241-456E-8C22-D40691EAC38D}" type="pres">
      <dgm:prSet presAssocID="{E9569732-75BB-49AF-B50D-8CACA7B2C777}" presName="Parent1" presStyleLbl="node1" presStyleIdx="0" presStyleCnt="6" custLinFactNeighborX="-15226" custLinFactNeighborY="2304">
        <dgm:presLayoutVars>
          <dgm:chMax val="1"/>
          <dgm:chPref val="1"/>
          <dgm:bulletEnabled val="1"/>
        </dgm:presLayoutVars>
      </dgm:prSet>
      <dgm:spPr>
        <a:xfrm rot="5400000">
          <a:off x="4243692" y="118711"/>
          <a:ext cx="1824467" cy="1587286"/>
        </a:xfrm>
        <a:prstGeom prst="hexagon">
          <a:avLst>
            <a:gd name="adj" fmla="val 25000"/>
            <a:gd name="vf" fmla="val 115470"/>
          </a:avLst>
        </a:prstGeom>
      </dgm:spPr>
    </dgm:pt>
    <dgm:pt modelId="{8A99B73A-4891-41F9-95DF-60977848B4B3}" type="pres">
      <dgm:prSet presAssocID="{E9569732-75BB-49AF-B50D-8CACA7B2C777}" presName="Childtext1" presStyleLbl="revTx" presStyleIdx="0" presStyleCnt="3" custLinFactNeighborX="13863" custLinFactNeighborY="-7692">
        <dgm:presLayoutVars>
          <dgm:chMax val="0"/>
          <dgm:chPref val="0"/>
          <dgm:bulletEnabled val="1"/>
        </dgm:presLayoutVars>
      </dgm:prSet>
      <dgm:spPr/>
    </dgm:pt>
    <dgm:pt modelId="{FCDFEEB2-9871-4644-8642-80BB82B31578}" type="pres">
      <dgm:prSet presAssocID="{E9569732-75BB-49AF-B50D-8CACA7B2C777}" presName="BalanceSpacing" presStyleCnt="0"/>
      <dgm:spPr/>
    </dgm:pt>
    <dgm:pt modelId="{734B4E10-A339-4BEB-86C0-596617300815}" type="pres">
      <dgm:prSet presAssocID="{E9569732-75BB-49AF-B50D-8CACA7B2C777}" presName="BalanceSpacing1" presStyleCnt="0"/>
      <dgm:spPr/>
    </dgm:pt>
    <dgm:pt modelId="{F181BDF0-5AE1-4716-BA29-C7F6B9124FA2}" type="pres">
      <dgm:prSet presAssocID="{8AF16728-6AAC-4A6D-B1E4-1162562C497B}" presName="Accent1Text" presStyleLbl="node1" presStyleIdx="1" presStyleCnt="6" custLinFactNeighborX="-11871" custLinFactNeighborY="2240"/>
      <dgm:spPr/>
    </dgm:pt>
    <dgm:pt modelId="{D80231BB-33DA-4EE4-BA61-141561DAF87A}" type="pres">
      <dgm:prSet presAssocID="{8AF16728-6AAC-4A6D-B1E4-1162562C497B}" presName="spaceBetweenRectangles" presStyleCnt="0"/>
      <dgm:spPr/>
    </dgm:pt>
    <dgm:pt modelId="{DD1DE511-C5B4-421D-A02D-B1D4DC445E5E}" type="pres">
      <dgm:prSet presAssocID="{00002236-F913-4A8F-823A-60422FDCB61B}" presName="composite" presStyleCnt="0"/>
      <dgm:spPr/>
    </dgm:pt>
    <dgm:pt modelId="{8ABC4176-8818-4B3D-8814-3678DE808C48}" type="pres">
      <dgm:prSet presAssocID="{00002236-F913-4A8F-823A-60422FDCB61B}" presName="Parent1" presStyleLbl="node1" presStyleIdx="2" presStyleCnt="6" custLinFactNeighborX="-13113" custLinFactNeighborY="-1184">
        <dgm:presLayoutVars>
          <dgm:chMax val="1"/>
          <dgm:chPref val="1"/>
          <dgm:bulletEnabled val="1"/>
        </dgm:presLayoutVars>
      </dgm:prSet>
      <dgm:spPr>
        <a:xfrm rot="5400000">
          <a:off x="3383273" y="1667319"/>
          <a:ext cx="1824467" cy="1587286"/>
        </a:xfrm>
        <a:prstGeom prst="hexagon">
          <a:avLst>
            <a:gd name="adj" fmla="val 25000"/>
            <a:gd name="vf" fmla="val 115470"/>
          </a:avLst>
        </a:prstGeom>
      </dgm:spPr>
    </dgm:pt>
    <dgm:pt modelId="{58DE7D02-51A1-46F6-A4F7-E68821AF3203}" type="pres">
      <dgm:prSet presAssocID="{00002236-F913-4A8F-823A-60422FDCB61B}" presName="Childtext1" presStyleLbl="revTx" presStyleIdx="1" presStyleCnt="3" custLinFactX="-10838" custLinFactY="-47103" custLinFactNeighborX="-100000" custLinFactNeighborY="-100000">
        <dgm:presLayoutVars>
          <dgm:chMax val="0"/>
          <dgm:chPref val="0"/>
          <dgm:bulletEnabled val="1"/>
        </dgm:presLayoutVars>
      </dgm:prSet>
      <dgm:spPr/>
    </dgm:pt>
    <dgm:pt modelId="{C3604FE6-91AA-4AF0-B482-48788E205A2B}" type="pres">
      <dgm:prSet presAssocID="{00002236-F913-4A8F-823A-60422FDCB61B}" presName="BalanceSpacing" presStyleCnt="0"/>
      <dgm:spPr/>
    </dgm:pt>
    <dgm:pt modelId="{C7CF2C0C-06F6-4474-AF90-E902433B83DC}" type="pres">
      <dgm:prSet presAssocID="{00002236-F913-4A8F-823A-60422FDCB61B}" presName="BalanceSpacing1" presStyleCnt="0"/>
      <dgm:spPr/>
    </dgm:pt>
    <dgm:pt modelId="{5E1B0216-BE7C-43F8-A63D-FF635A5B5F52}" type="pres">
      <dgm:prSet presAssocID="{7F60CE03-3757-4140-B130-EF95B39910DB}" presName="Accent1Text" presStyleLbl="node1" presStyleIdx="3" presStyleCnt="6" custLinFactNeighborX="-16865" custLinFactNeighborY="-1046"/>
      <dgm:spPr>
        <a:xfrm rot="5400000">
          <a:off x="5097543" y="1667319"/>
          <a:ext cx="1824467" cy="1587286"/>
        </a:xfrm>
        <a:prstGeom prst="hexagon">
          <a:avLst>
            <a:gd name="adj" fmla="val 25000"/>
            <a:gd name="vf" fmla="val 115470"/>
          </a:avLst>
        </a:prstGeom>
      </dgm:spPr>
    </dgm:pt>
    <dgm:pt modelId="{29256A42-9B75-4BAE-9D6D-9AF5C8C8FADE}" type="pres">
      <dgm:prSet presAssocID="{7F60CE03-3757-4140-B130-EF95B39910DB}" presName="spaceBetweenRectangles" presStyleCnt="0"/>
      <dgm:spPr/>
    </dgm:pt>
    <dgm:pt modelId="{29AD56A4-55DB-4FCE-9364-BC21B834EBA7}" type="pres">
      <dgm:prSet presAssocID="{17E93BAB-C9E0-44FE-A577-DF0282FA9F78}" presName="composite" presStyleCnt="0"/>
      <dgm:spPr/>
    </dgm:pt>
    <dgm:pt modelId="{24E9BF53-F426-4BDF-A9B7-958B4DAD0AEB}" type="pres">
      <dgm:prSet presAssocID="{17E93BAB-C9E0-44FE-A577-DF0282FA9F78}" presName="Parent1" presStyleLbl="node1" presStyleIdx="4" presStyleCnt="6" custLinFactNeighborX="-5446" custLinFactNeighborY="-4194">
        <dgm:presLayoutVars>
          <dgm:chMax val="1"/>
          <dgm:chPref val="1"/>
          <dgm:bulletEnabled val="1"/>
        </dgm:presLayoutVars>
      </dgm:prSet>
      <dgm:spPr>
        <a:xfrm rot="5400000">
          <a:off x="3939982" y="3215927"/>
          <a:ext cx="1824467" cy="1587286"/>
        </a:xfrm>
        <a:prstGeom prst="hexagon">
          <a:avLst>
            <a:gd name="adj" fmla="val 25000"/>
            <a:gd name="vf" fmla="val 115470"/>
          </a:avLst>
        </a:prstGeom>
      </dgm:spPr>
    </dgm:pt>
    <dgm:pt modelId="{9F8B4EF4-52FC-4778-94E0-95D7023D7C95}" type="pres">
      <dgm:prSet presAssocID="{17E93BAB-C9E0-44FE-A577-DF0282FA9F78}" presName="Childtext1" presStyleLbl="revTx" presStyleIdx="2" presStyleCnt="3" custScaleX="130823" custLinFactNeighborX="17582" custLinFactNeighborY="416">
        <dgm:presLayoutVars>
          <dgm:chMax val="0"/>
          <dgm:chPref val="0"/>
          <dgm:bulletEnabled val="1"/>
        </dgm:presLayoutVars>
      </dgm:prSet>
      <dgm:spPr/>
    </dgm:pt>
    <dgm:pt modelId="{62551F90-4BD9-46D8-978E-840539E4A7AE}" type="pres">
      <dgm:prSet presAssocID="{17E93BAB-C9E0-44FE-A577-DF0282FA9F78}" presName="BalanceSpacing" presStyleCnt="0"/>
      <dgm:spPr/>
    </dgm:pt>
    <dgm:pt modelId="{C65986A5-BF45-4465-A4A8-5529B4A0083A}" type="pres">
      <dgm:prSet presAssocID="{17E93BAB-C9E0-44FE-A577-DF0282FA9F78}" presName="BalanceSpacing1" presStyleCnt="0"/>
      <dgm:spPr/>
    </dgm:pt>
    <dgm:pt modelId="{47591C4E-BE6A-4CCB-B7B6-D2AEAE2B1040}" type="pres">
      <dgm:prSet presAssocID="{0C8E62A5-DB6C-47D0-B105-8013182DFF37}" presName="Accent1Text" presStyleLbl="node1" presStyleIdx="5" presStyleCnt="6" custAng="0" custLinFactNeighborX="-1349" custLinFactNeighborY="-4287"/>
      <dgm:spPr>
        <a:xfrm rot="5400000">
          <a:off x="2225712" y="3215927"/>
          <a:ext cx="1824467" cy="1587286"/>
        </a:xfrm>
        <a:prstGeom prst="hexagon">
          <a:avLst>
            <a:gd name="adj" fmla="val 25000"/>
            <a:gd name="vf" fmla="val 115470"/>
          </a:avLst>
        </a:prstGeom>
      </dgm:spPr>
    </dgm:pt>
  </dgm:ptLst>
  <dgm:cxnLst>
    <dgm:cxn modelId="{E533380E-9D76-4C99-84B3-BFFF611B1226}" type="presOf" srcId="{17E93BAB-C9E0-44FE-A577-DF0282FA9F78}" destId="{24E9BF53-F426-4BDF-A9B7-958B4DAD0AEB}" srcOrd="0" destOrd="0" presId="urn:microsoft.com/office/officeart/2008/layout/AlternatingHexagons"/>
    <dgm:cxn modelId="{0230E53A-7063-4576-8CE8-B4F82B3CD9F8}" type="presOf" srcId="{E9569732-75BB-49AF-B50D-8CACA7B2C777}" destId="{9B520063-B241-456E-8C22-D40691EAC38D}" srcOrd="0" destOrd="0" presId="urn:microsoft.com/office/officeart/2008/layout/AlternatingHexagons"/>
    <dgm:cxn modelId="{48EF5C85-EF35-4073-8B2F-DA35768484B1}" type="presOf" srcId="{8AF16728-6AAC-4A6D-B1E4-1162562C497B}" destId="{F181BDF0-5AE1-4716-BA29-C7F6B9124FA2}" srcOrd="0" destOrd="0" presId="urn:microsoft.com/office/officeart/2008/layout/AlternatingHexagons"/>
    <dgm:cxn modelId="{A2614F9B-ABE2-4A9D-BE66-3F38927AF3A3}" srcId="{4C87F573-906E-46EA-B754-194601B53A98}" destId="{00002236-F913-4A8F-823A-60422FDCB61B}" srcOrd="1" destOrd="0" parTransId="{300CEC41-5770-4571-BD54-B0DC56C6418E}" sibTransId="{7F60CE03-3757-4140-B130-EF95B39910DB}"/>
    <dgm:cxn modelId="{3D9D2CA0-97A0-4BBD-9DC1-4DC3BC6EEC31}" srcId="{4C87F573-906E-46EA-B754-194601B53A98}" destId="{17E93BAB-C9E0-44FE-A577-DF0282FA9F78}" srcOrd="2" destOrd="0" parTransId="{6338EBE1-766B-4CE3-AFB5-20AE5A7A1AFE}" sibTransId="{0C8E62A5-DB6C-47D0-B105-8013182DFF37}"/>
    <dgm:cxn modelId="{B132E1A4-03E0-435E-A535-4590F5ED864D}" type="presOf" srcId="{00002236-F913-4A8F-823A-60422FDCB61B}" destId="{8ABC4176-8818-4B3D-8814-3678DE808C48}" srcOrd="0" destOrd="0" presId="urn:microsoft.com/office/officeart/2008/layout/AlternatingHexagons"/>
    <dgm:cxn modelId="{E78D64A8-A7A1-4E6E-9662-3247095C8262}" type="presOf" srcId="{7F60CE03-3757-4140-B130-EF95B39910DB}" destId="{5E1B0216-BE7C-43F8-A63D-FF635A5B5F52}" srcOrd="0" destOrd="0" presId="urn:microsoft.com/office/officeart/2008/layout/AlternatingHexagons"/>
    <dgm:cxn modelId="{A19500BA-C961-4785-8B04-E64EC5F01908}" type="presOf" srcId="{4C87F573-906E-46EA-B754-194601B53A98}" destId="{297CAF1B-5453-4B75-8F83-74566FAB9209}" srcOrd="0" destOrd="0" presId="urn:microsoft.com/office/officeart/2008/layout/AlternatingHexagons"/>
    <dgm:cxn modelId="{F8F351CE-B71D-4AC1-8F36-D1FA4A6EB61E}" type="presOf" srcId="{0C8E62A5-DB6C-47D0-B105-8013182DFF37}" destId="{47591C4E-BE6A-4CCB-B7B6-D2AEAE2B1040}" srcOrd="0" destOrd="0" presId="urn:microsoft.com/office/officeart/2008/layout/AlternatingHexagons"/>
    <dgm:cxn modelId="{984135F5-CFBC-483A-9DF6-FC3283A74784}" srcId="{4C87F573-906E-46EA-B754-194601B53A98}" destId="{E9569732-75BB-49AF-B50D-8CACA7B2C777}" srcOrd="0" destOrd="0" parTransId="{21A84EB2-2F3D-4511-BC9E-D1B59CFF1CC2}" sibTransId="{8AF16728-6AAC-4A6D-B1E4-1162562C497B}"/>
    <dgm:cxn modelId="{62172719-4D08-4D68-87D5-E8F8CFDC2E11}" type="presParOf" srcId="{297CAF1B-5453-4B75-8F83-74566FAB9209}" destId="{D50B8D80-FF8C-4949-A526-1C619C693B5A}" srcOrd="0" destOrd="0" presId="urn:microsoft.com/office/officeart/2008/layout/AlternatingHexagons"/>
    <dgm:cxn modelId="{AD649AC7-FF9B-4EB8-A861-F938797EA4DC}" type="presParOf" srcId="{D50B8D80-FF8C-4949-A526-1C619C693B5A}" destId="{9B520063-B241-456E-8C22-D40691EAC38D}" srcOrd="0" destOrd="0" presId="urn:microsoft.com/office/officeart/2008/layout/AlternatingHexagons"/>
    <dgm:cxn modelId="{D2859E6D-2F0D-4E51-8A8B-8985EF285383}" type="presParOf" srcId="{D50B8D80-FF8C-4949-A526-1C619C693B5A}" destId="{8A99B73A-4891-41F9-95DF-60977848B4B3}" srcOrd="1" destOrd="0" presId="urn:microsoft.com/office/officeart/2008/layout/AlternatingHexagons"/>
    <dgm:cxn modelId="{42C69E97-7C49-4FB7-BD71-BF7E3EB0D5F1}" type="presParOf" srcId="{D50B8D80-FF8C-4949-A526-1C619C693B5A}" destId="{FCDFEEB2-9871-4644-8642-80BB82B31578}" srcOrd="2" destOrd="0" presId="urn:microsoft.com/office/officeart/2008/layout/AlternatingHexagons"/>
    <dgm:cxn modelId="{2901F323-0AAC-43CD-8A2B-1FE847C062C7}" type="presParOf" srcId="{D50B8D80-FF8C-4949-A526-1C619C693B5A}" destId="{734B4E10-A339-4BEB-86C0-596617300815}" srcOrd="3" destOrd="0" presId="urn:microsoft.com/office/officeart/2008/layout/AlternatingHexagons"/>
    <dgm:cxn modelId="{72E8BB0B-4594-4E49-B89C-2C46F8CDF492}" type="presParOf" srcId="{D50B8D80-FF8C-4949-A526-1C619C693B5A}" destId="{F181BDF0-5AE1-4716-BA29-C7F6B9124FA2}" srcOrd="4" destOrd="0" presId="urn:microsoft.com/office/officeart/2008/layout/AlternatingHexagons"/>
    <dgm:cxn modelId="{47677AC8-8A87-441A-B6BD-8F1FD9DD69FA}" type="presParOf" srcId="{297CAF1B-5453-4B75-8F83-74566FAB9209}" destId="{D80231BB-33DA-4EE4-BA61-141561DAF87A}" srcOrd="1" destOrd="0" presId="urn:microsoft.com/office/officeart/2008/layout/AlternatingHexagons"/>
    <dgm:cxn modelId="{D6B2643B-CA0C-42A1-B694-B2E0EBDB144A}" type="presParOf" srcId="{297CAF1B-5453-4B75-8F83-74566FAB9209}" destId="{DD1DE511-C5B4-421D-A02D-B1D4DC445E5E}" srcOrd="2" destOrd="0" presId="urn:microsoft.com/office/officeart/2008/layout/AlternatingHexagons"/>
    <dgm:cxn modelId="{06E501AD-D0DD-442E-9F39-3FA921315D94}" type="presParOf" srcId="{DD1DE511-C5B4-421D-A02D-B1D4DC445E5E}" destId="{8ABC4176-8818-4B3D-8814-3678DE808C48}" srcOrd="0" destOrd="0" presId="urn:microsoft.com/office/officeart/2008/layout/AlternatingHexagons"/>
    <dgm:cxn modelId="{C5E5631C-4C0E-447C-840D-126137CE0704}" type="presParOf" srcId="{DD1DE511-C5B4-421D-A02D-B1D4DC445E5E}" destId="{58DE7D02-51A1-46F6-A4F7-E68821AF3203}" srcOrd="1" destOrd="0" presId="urn:microsoft.com/office/officeart/2008/layout/AlternatingHexagons"/>
    <dgm:cxn modelId="{3BCEBAAC-D0C5-4488-9BC1-29DADFAB671D}" type="presParOf" srcId="{DD1DE511-C5B4-421D-A02D-B1D4DC445E5E}" destId="{C3604FE6-91AA-4AF0-B482-48788E205A2B}" srcOrd="2" destOrd="0" presId="urn:microsoft.com/office/officeart/2008/layout/AlternatingHexagons"/>
    <dgm:cxn modelId="{C43A3551-F3E3-4734-BEDA-40BE1C23F8CA}" type="presParOf" srcId="{DD1DE511-C5B4-421D-A02D-B1D4DC445E5E}" destId="{C7CF2C0C-06F6-4474-AF90-E902433B83DC}" srcOrd="3" destOrd="0" presId="urn:microsoft.com/office/officeart/2008/layout/AlternatingHexagons"/>
    <dgm:cxn modelId="{172452F1-5E60-4B11-A82A-906E28257B15}" type="presParOf" srcId="{DD1DE511-C5B4-421D-A02D-B1D4DC445E5E}" destId="{5E1B0216-BE7C-43F8-A63D-FF635A5B5F52}" srcOrd="4" destOrd="0" presId="urn:microsoft.com/office/officeart/2008/layout/AlternatingHexagons"/>
    <dgm:cxn modelId="{DAF4FD3F-CA11-4A87-803C-1FC9EBAAF2B5}" type="presParOf" srcId="{297CAF1B-5453-4B75-8F83-74566FAB9209}" destId="{29256A42-9B75-4BAE-9D6D-9AF5C8C8FADE}" srcOrd="3" destOrd="0" presId="urn:microsoft.com/office/officeart/2008/layout/AlternatingHexagons"/>
    <dgm:cxn modelId="{D53B0460-F07D-4E09-8356-39C9B41B3DDD}" type="presParOf" srcId="{297CAF1B-5453-4B75-8F83-74566FAB9209}" destId="{29AD56A4-55DB-4FCE-9364-BC21B834EBA7}" srcOrd="4" destOrd="0" presId="urn:microsoft.com/office/officeart/2008/layout/AlternatingHexagons"/>
    <dgm:cxn modelId="{45DD1BAA-CD40-454B-B2FA-298BDA1E544B}" type="presParOf" srcId="{29AD56A4-55DB-4FCE-9364-BC21B834EBA7}" destId="{24E9BF53-F426-4BDF-A9B7-958B4DAD0AEB}" srcOrd="0" destOrd="0" presId="urn:microsoft.com/office/officeart/2008/layout/AlternatingHexagons"/>
    <dgm:cxn modelId="{A87D5CB4-442A-4F55-A8A4-9F4DE5E74361}" type="presParOf" srcId="{29AD56A4-55DB-4FCE-9364-BC21B834EBA7}" destId="{9F8B4EF4-52FC-4778-94E0-95D7023D7C95}" srcOrd="1" destOrd="0" presId="urn:microsoft.com/office/officeart/2008/layout/AlternatingHexagons"/>
    <dgm:cxn modelId="{D4BF0EB8-4F3C-41BC-B170-6572855178BB}" type="presParOf" srcId="{29AD56A4-55DB-4FCE-9364-BC21B834EBA7}" destId="{62551F90-4BD9-46D8-978E-840539E4A7AE}" srcOrd="2" destOrd="0" presId="urn:microsoft.com/office/officeart/2008/layout/AlternatingHexagons"/>
    <dgm:cxn modelId="{3D2494A3-943D-4BC7-AB9D-168CB0E45BE1}" type="presParOf" srcId="{29AD56A4-55DB-4FCE-9364-BC21B834EBA7}" destId="{C65986A5-BF45-4465-A4A8-5529B4A0083A}" srcOrd="3" destOrd="0" presId="urn:microsoft.com/office/officeart/2008/layout/AlternatingHexagons"/>
    <dgm:cxn modelId="{1AA238AA-78D0-4F74-8DD3-4CB3E9CE4345}" type="presParOf" srcId="{29AD56A4-55DB-4FCE-9364-BC21B834EBA7}" destId="{47591C4E-BE6A-4CCB-B7B6-D2AEAE2B1040}"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1B80B1-941D-49D0-95AB-1803A22C6D08}" type="doc">
      <dgm:prSet loTypeId="urn:microsoft.com/office/officeart/2005/8/layout/radial6" loCatId="cycle" qsTypeId="urn:microsoft.com/office/officeart/2005/8/quickstyle/simple2" qsCatId="simple" csTypeId="urn:microsoft.com/office/officeart/2005/8/colors/accent6_1" csCatId="accent6" phldr="1"/>
      <dgm:spPr/>
      <dgm:t>
        <a:bodyPr/>
        <a:lstStyle/>
        <a:p>
          <a:endParaRPr lang="en-GB"/>
        </a:p>
      </dgm:t>
    </dgm:pt>
    <dgm:pt modelId="{8613BE49-88D5-415B-8A33-4F5930EF71F9}">
      <dgm:prSet phldrT="[Testo]" custT="1"/>
      <dgm:spPr/>
      <dgm:t>
        <a:bodyPr/>
        <a:lstStyle/>
        <a:p>
          <a:r>
            <a:rPr lang="it-IT" sz="2800" b="1" dirty="0" err="1">
              <a:solidFill>
                <a:srgbClr val="13912E"/>
              </a:solidFill>
            </a:rPr>
            <a:t>PANACEAResearch</a:t>
          </a:r>
          <a:endParaRPr lang="en-GB" sz="2800" b="1" dirty="0">
            <a:solidFill>
              <a:srgbClr val="13912E"/>
            </a:solidFill>
          </a:endParaRPr>
        </a:p>
      </dgm:t>
    </dgm:pt>
    <dgm:pt modelId="{95367D43-48F0-49DB-9B62-920EDB1BDCAE}" type="parTrans" cxnId="{DC65B37F-A6AE-47B1-AAD2-210057F719B3}">
      <dgm:prSet/>
      <dgm:spPr/>
      <dgm:t>
        <a:bodyPr/>
        <a:lstStyle/>
        <a:p>
          <a:endParaRPr lang="en-GB"/>
        </a:p>
      </dgm:t>
    </dgm:pt>
    <dgm:pt modelId="{72AC0EF8-C343-42C9-A3CD-64848F310D25}" type="sibTrans" cxnId="{DC65B37F-A6AE-47B1-AAD2-210057F719B3}">
      <dgm:prSet/>
      <dgm:spPr/>
      <dgm:t>
        <a:bodyPr/>
        <a:lstStyle/>
        <a:p>
          <a:endParaRPr lang="en-GB"/>
        </a:p>
      </dgm:t>
    </dgm:pt>
    <dgm:pt modelId="{0C55BCB1-E598-4D12-AB48-77162089E13C}">
      <dgm:prSet phldrT="[Testo]" custT="1"/>
      <dgm:spPr>
        <a:blipFill rotWithShape="0">
          <a:blip xmlns:r="http://schemas.openxmlformats.org/officeDocument/2006/relationships" r:embed="rId1"/>
          <a:stretch>
            <a:fillRect/>
          </a:stretch>
        </a:blipFill>
        <a:scene3d>
          <a:camera prst="orthographicFront"/>
          <a:lightRig rig="threePt" dir="t"/>
        </a:scene3d>
        <a:sp3d>
          <a:bevelT/>
        </a:sp3d>
      </dgm:spPr>
      <dgm:t>
        <a:bodyPr/>
        <a:lstStyle/>
        <a:p>
          <a:pPr marL="0" lvl="0" defTabSz="444500">
            <a:lnSpc>
              <a:spcPct val="90000"/>
            </a:lnSpc>
            <a:spcBef>
              <a:spcPct val="0"/>
            </a:spcBef>
            <a:spcAft>
              <a:spcPct val="35000"/>
            </a:spcAft>
            <a:buNone/>
          </a:pPr>
          <a:endParaRPr lang="en-GB" dirty="0"/>
        </a:p>
      </dgm:t>
    </dgm:pt>
    <dgm:pt modelId="{FB9677D3-DC1C-4A03-A393-60E317F79B09}" type="parTrans" cxnId="{267EBD19-C8A8-455B-A2AA-2A8B9581B2A9}">
      <dgm:prSet/>
      <dgm:spPr/>
      <dgm:t>
        <a:bodyPr/>
        <a:lstStyle/>
        <a:p>
          <a:endParaRPr lang="en-GB"/>
        </a:p>
      </dgm:t>
    </dgm:pt>
    <dgm:pt modelId="{2A30815D-473A-467D-BE61-7F50B52A863E}" type="sibTrans" cxnId="{267EBD19-C8A8-455B-A2AA-2A8B9581B2A9}">
      <dgm:prSet/>
      <dgm:spPr/>
      <dgm:t>
        <a:bodyPr/>
        <a:lstStyle/>
        <a:p>
          <a:endParaRPr lang="en-GB"/>
        </a:p>
      </dgm:t>
    </dgm:pt>
    <dgm:pt modelId="{37067AF2-AAD8-4D03-8E30-41C02960B3A1}">
      <dgm:prSet phldrT="[Testo]" custT="1"/>
      <dgm:spPr>
        <a:blipFill rotWithShape="0">
          <a:blip xmlns:r="http://schemas.openxmlformats.org/officeDocument/2006/relationships" r:embed="rId2"/>
          <a:stretch>
            <a:fillRect/>
          </a:stretch>
        </a:blipFill>
        <a:ln w="1905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endParaRPr lang="en-GB" sz="1000" kern="1200" dirty="0">
            <a:solidFill>
              <a:prstClr val="black">
                <a:hueOff val="0"/>
                <a:satOff val="0"/>
                <a:lumOff val="0"/>
                <a:alphaOff val="0"/>
              </a:prstClr>
            </a:solidFill>
            <a:latin typeface="Calibri" panose="020F0502020204030204"/>
            <a:ea typeface="+mn-ea"/>
            <a:cs typeface="+mn-cs"/>
          </a:endParaRPr>
        </a:p>
      </dgm:t>
    </dgm:pt>
    <dgm:pt modelId="{4C5644CD-9F24-464D-9AF3-D6D255426545}" type="parTrans" cxnId="{F9FE650A-6B57-491D-A16E-4883408723A3}">
      <dgm:prSet/>
      <dgm:spPr/>
      <dgm:t>
        <a:bodyPr/>
        <a:lstStyle/>
        <a:p>
          <a:endParaRPr lang="en-GB"/>
        </a:p>
      </dgm:t>
    </dgm:pt>
    <dgm:pt modelId="{1550059C-358C-4421-85C8-DF7764B5571B}" type="sibTrans" cxnId="{F9FE650A-6B57-491D-A16E-4883408723A3}">
      <dgm:prSet/>
      <dgm:spPr/>
      <dgm:t>
        <a:bodyPr/>
        <a:lstStyle/>
        <a:p>
          <a:endParaRPr lang="en-GB"/>
        </a:p>
      </dgm:t>
    </dgm:pt>
    <dgm:pt modelId="{6F375302-83C7-4C2F-BFE4-4E1FF132811A}">
      <dgm:prSet phldrT="[Testo]" custT="1"/>
      <dgm:spPr>
        <a:blipFill rotWithShape="0">
          <a:blip xmlns:r="http://schemas.openxmlformats.org/officeDocument/2006/relationships" r:embed="rId3"/>
          <a:stretch>
            <a:fillRect/>
          </a:stretch>
        </a:blipFill>
        <a:ln w="1905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endParaRPr lang="en-GB" sz="1000" kern="1200" dirty="0">
            <a:solidFill>
              <a:prstClr val="black">
                <a:hueOff val="0"/>
                <a:satOff val="0"/>
                <a:lumOff val="0"/>
                <a:alphaOff val="0"/>
              </a:prstClr>
            </a:solidFill>
            <a:latin typeface="Calibri" panose="020F0502020204030204"/>
            <a:ea typeface="+mn-ea"/>
            <a:cs typeface="+mn-cs"/>
          </a:endParaRPr>
        </a:p>
      </dgm:t>
    </dgm:pt>
    <dgm:pt modelId="{E42266D1-9F89-4F31-AC67-89BDF2AD0655}" type="parTrans" cxnId="{EF4BF6AC-02A3-4F28-83C6-28B3A9C1940C}">
      <dgm:prSet/>
      <dgm:spPr/>
      <dgm:t>
        <a:bodyPr/>
        <a:lstStyle/>
        <a:p>
          <a:endParaRPr lang="en-GB"/>
        </a:p>
      </dgm:t>
    </dgm:pt>
    <dgm:pt modelId="{492470D5-19C1-4D16-93FB-720570C335A5}" type="sibTrans" cxnId="{EF4BF6AC-02A3-4F28-83C6-28B3A9C1940C}">
      <dgm:prSet/>
      <dgm:spPr/>
      <dgm:t>
        <a:bodyPr/>
        <a:lstStyle/>
        <a:p>
          <a:endParaRPr lang="en-GB"/>
        </a:p>
      </dgm:t>
    </dgm:pt>
    <dgm:pt modelId="{31CD0B19-42C5-4978-8997-D95F419C3D40}">
      <dgm:prSet phldrT="[Testo]" custT="1"/>
      <dgm:spPr>
        <a:blipFill rotWithShape="0">
          <a:blip xmlns:r="http://schemas.openxmlformats.org/officeDocument/2006/relationships" r:embed="rId4"/>
          <a:stretch>
            <a:fillRect/>
          </a:stretch>
        </a:blipFill>
        <a:ln w="1905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endParaRPr lang="en-GB" sz="1000" kern="1200" dirty="0">
            <a:solidFill>
              <a:prstClr val="black">
                <a:hueOff val="0"/>
                <a:satOff val="0"/>
                <a:lumOff val="0"/>
                <a:alphaOff val="0"/>
              </a:prstClr>
            </a:solidFill>
            <a:latin typeface="Calibri" panose="020F0502020204030204"/>
            <a:ea typeface="+mn-ea"/>
            <a:cs typeface="+mn-cs"/>
          </a:endParaRPr>
        </a:p>
      </dgm:t>
    </dgm:pt>
    <dgm:pt modelId="{F1E9E8B5-11C5-439A-B5A0-10FCDAAE9468}" type="parTrans" cxnId="{54B17792-145D-44FB-A7E1-4A34B2D72FDC}">
      <dgm:prSet/>
      <dgm:spPr/>
      <dgm:t>
        <a:bodyPr/>
        <a:lstStyle/>
        <a:p>
          <a:endParaRPr lang="en-GB"/>
        </a:p>
      </dgm:t>
    </dgm:pt>
    <dgm:pt modelId="{F9F3BE16-6C90-4EB5-9117-BF6DE0A47881}" type="sibTrans" cxnId="{54B17792-145D-44FB-A7E1-4A34B2D72FDC}">
      <dgm:prSet/>
      <dgm:spPr/>
      <dgm:t>
        <a:bodyPr/>
        <a:lstStyle/>
        <a:p>
          <a:endParaRPr lang="en-GB"/>
        </a:p>
      </dgm:t>
    </dgm:pt>
    <dgm:pt modelId="{1CB03E97-A880-4212-BEE4-F70D5869EBC1}">
      <dgm:prSet phldrT="[Testo]" custT="1"/>
      <dgm:spPr>
        <a:blipFill rotWithShape="0">
          <a:blip xmlns:r="http://schemas.openxmlformats.org/officeDocument/2006/relationships" r:embed="rId5"/>
          <a:stretch>
            <a:fillRect/>
          </a:stretch>
        </a:blipFill>
        <a:ln w="1905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gm:spPr>
      <dgm:t>
        <a:bodyPr spcFirstLastPara="0" vert="horz" wrap="square" lIns="12700" tIns="12700" rIns="12700" bIns="12700" numCol="1" spcCol="1270" anchor="ctr" anchorCtr="0"/>
        <a:lstStyle/>
        <a:p>
          <a:pPr marL="0" lvl="0" algn="ctr" defTabSz="444500">
            <a:lnSpc>
              <a:spcPct val="90000"/>
            </a:lnSpc>
            <a:spcBef>
              <a:spcPct val="0"/>
            </a:spcBef>
            <a:spcAft>
              <a:spcPct val="35000"/>
            </a:spcAft>
            <a:buNone/>
          </a:pPr>
          <a:endParaRPr lang="en-GB" sz="1200" kern="1200" dirty="0">
            <a:solidFill>
              <a:prstClr val="black">
                <a:hueOff val="0"/>
                <a:satOff val="0"/>
                <a:lumOff val="0"/>
                <a:alphaOff val="0"/>
              </a:prstClr>
            </a:solidFill>
            <a:latin typeface="Calibri" panose="020F0502020204030204"/>
            <a:ea typeface="+mn-ea"/>
            <a:cs typeface="+mn-cs"/>
          </a:endParaRPr>
        </a:p>
      </dgm:t>
    </dgm:pt>
    <dgm:pt modelId="{42E0C47E-9D3A-4F3C-9708-06F31583F8EA}" type="parTrans" cxnId="{0ABE375F-5ADD-4287-B10B-377F676C9688}">
      <dgm:prSet/>
      <dgm:spPr/>
      <dgm:t>
        <a:bodyPr/>
        <a:lstStyle/>
        <a:p>
          <a:endParaRPr lang="en-GB"/>
        </a:p>
      </dgm:t>
    </dgm:pt>
    <dgm:pt modelId="{2E242CBF-938E-4536-86F5-B44BA68FD045}" type="sibTrans" cxnId="{0ABE375F-5ADD-4287-B10B-377F676C9688}">
      <dgm:prSet/>
      <dgm:spPr/>
      <dgm:t>
        <a:bodyPr/>
        <a:lstStyle/>
        <a:p>
          <a:endParaRPr lang="en-GB"/>
        </a:p>
      </dgm:t>
    </dgm:pt>
    <dgm:pt modelId="{9FD9EA54-E113-4A2C-A4CC-D23C528EB7BD}">
      <dgm:prSet/>
      <dgm:spPr/>
      <dgm:t>
        <a:bodyPr/>
        <a:lstStyle/>
        <a:p>
          <a:endParaRPr lang="en-GB"/>
        </a:p>
      </dgm:t>
    </dgm:pt>
    <dgm:pt modelId="{64FDD5CE-A327-44CF-98BC-4FD307F181D9}" type="parTrans" cxnId="{5227001F-64CB-40E0-849B-39F3077FA30E}">
      <dgm:prSet/>
      <dgm:spPr/>
      <dgm:t>
        <a:bodyPr/>
        <a:lstStyle/>
        <a:p>
          <a:endParaRPr lang="en-GB"/>
        </a:p>
      </dgm:t>
    </dgm:pt>
    <dgm:pt modelId="{7C2920B9-B316-4DF4-BB0F-C1F51279493B}" type="sibTrans" cxnId="{5227001F-64CB-40E0-849B-39F3077FA30E}">
      <dgm:prSet/>
      <dgm:spPr/>
      <dgm:t>
        <a:bodyPr/>
        <a:lstStyle/>
        <a:p>
          <a:endParaRPr lang="en-GB"/>
        </a:p>
      </dgm:t>
    </dgm:pt>
    <dgm:pt modelId="{98A3EF94-3FA5-43D4-B3D6-03B06B7DAEC9}">
      <dgm:prSet/>
      <dgm:spPr/>
      <dgm:t>
        <a:bodyPr/>
        <a:lstStyle/>
        <a:p>
          <a:endParaRPr lang="en-GB"/>
        </a:p>
      </dgm:t>
    </dgm:pt>
    <dgm:pt modelId="{27167FAC-8446-44B3-B6AE-183DC2946816}" type="parTrans" cxnId="{70DACD15-A87F-4C81-AACA-7F7B931FE99B}">
      <dgm:prSet/>
      <dgm:spPr/>
      <dgm:t>
        <a:bodyPr/>
        <a:lstStyle/>
        <a:p>
          <a:endParaRPr lang="en-GB"/>
        </a:p>
      </dgm:t>
    </dgm:pt>
    <dgm:pt modelId="{EFF1B10F-9485-451C-A72D-35BC1C1DE77F}" type="sibTrans" cxnId="{70DACD15-A87F-4C81-AACA-7F7B931FE99B}">
      <dgm:prSet/>
      <dgm:spPr/>
      <dgm:t>
        <a:bodyPr/>
        <a:lstStyle/>
        <a:p>
          <a:endParaRPr lang="en-GB"/>
        </a:p>
      </dgm:t>
    </dgm:pt>
    <dgm:pt modelId="{30AB9C7D-4034-4336-BA17-C756BB8787C3}">
      <dgm:prSet/>
      <dgm:spPr/>
      <dgm:t>
        <a:bodyPr/>
        <a:lstStyle/>
        <a:p>
          <a:endParaRPr lang="en-GB"/>
        </a:p>
      </dgm:t>
    </dgm:pt>
    <dgm:pt modelId="{B6D408CD-B9D8-4A3B-9FC5-48B7D2D7167F}" type="parTrans" cxnId="{A2599721-FAC4-4A5C-9205-17B155D11000}">
      <dgm:prSet/>
      <dgm:spPr/>
      <dgm:t>
        <a:bodyPr/>
        <a:lstStyle/>
        <a:p>
          <a:endParaRPr lang="en-GB"/>
        </a:p>
      </dgm:t>
    </dgm:pt>
    <dgm:pt modelId="{A05E93CF-99D4-46F7-9EC1-789902B24285}" type="sibTrans" cxnId="{A2599721-FAC4-4A5C-9205-17B155D11000}">
      <dgm:prSet/>
      <dgm:spPr/>
      <dgm:t>
        <a:bodyPr/>
        <a:lstStyle/>
        <a:p>
          <a:endParaRPr lang="en-GB"/>
        </a:p>
      </dgm:t>
    </dgm:pt>
    <dgm:pt modelId="{5A60FB27-BD31-4ECB-8FCE-A567A7F92500}">
      <dgm:prSet/>
      <dgm:spPr/>
      <dgm:t>
        <a:bodyPr/>
        <a:lstStyle/>
        <a:p>
          <a:endParaRPr lang="en-GB"/>
        </a:p>
      </dgm:t>
    </dgm:pt>
    <dgm:pt modelId="{2453C9A9-C155-4047-B233-C35BF65F809B}" type="parTrans" cxnId="{AE30A8E7-B348-4E3D-873B-C413B21D9BF9}">
      <dgm:prSet/>
      <dgm:spPr/>
      <dgm:t>
        <a:bodyPr/>
        <a:lstStyle/>
        <a:p>
          <a:endParaRPr lang="en-GB"/>
        </a:p>
      </dgm:t>
    </dgm:pt>
    <dgm:pt modelId="{7E6B779A-B593-4EA9-B304-18D87635F4A8}" type="sibTrans" cxnId="{AE30A8E7-B348-4E3D-873B-C413B21D9BF9}">
      <dgm:prSet/>
      <dgm:spPr/>
      <dgm:t>
        <a:bodyPr/>
        <a:lstStyle/>
        <a:p>
          <a:endParaRPr lang="en-GB"/>
        </a:p>
      </dgm:t>
    </dgm:pt>
    <dgm:pt modelId="{4EF0D32B-DB41-4D8F-86B0-3025D1D3A61A}">
      <dgm:prSet/>
      <dgm:spPr/>
      <dgm:t>
        <a:bodyPr/>
        <a:lstStyle/>
        <a:p>
          <a:endParaRPr lang="en-GB"/>
        </a:p>
      </dgm:t>
    </dgm:pt>
    <dgm:pt modelId="{9AFBEE22-C2E9-475F-B309-5B5D62551F90}" type="parTrans" cxnId="{25446BAF-6121-45E2-A111-AD7479116100}">
      <dgm:prSet/>
      <dgm:spPr/>
      <dgm:t>
        <a:bodyPr/>
        <a:lstStyle/>
        <a:p>
          <a:endParaRPr lang="en-GB"/>
        </a:p>
      </dgm:t>
    </dgm:pt>
    <dgm:pt modelId="{8CD04AF1-42D4-4183-A074-ED30FBD32171}" type="sibTrans" cxnId="{25446BAF-6121-45E2-A111-AD7479116100}">
      <dgm:prSet/>
      <dgm:spPr/>
      <dgm:t>
        <a:bodyPr/>
        <a:lstStyle/>
        <a:p>
          <a:endParaRPr lang="en-GB"/>
        </a:p>
      </dgm:t>
    </dgm:pt>
    <dgm:pt modelId="{795D7F48-5DFB-4923-AFD4-B0C78A81547C}" type="pres">
      <dgm:prSet presAssocID="{371B80B1-941D-49D0-95AB-1803A22C6D08}" presName="Name0" presStyleCnt="0">
        <dgm:presLayoutVars>
          <dgm:chMax val="1"/>
          <dgm:dir/>
          <dgm:animLvl val="ctr"/>
          <dgm:resizeHandles val="exact"/>
        </dgm:presLayoutVars>
      </dgm:prSet>
      <dgm:spPr/>
    </dgm:pt>
    <dgm:pt modelId="{98E935C8-29FC-4011-8228-81E393E3078B}" type="pres">
      <dgm:prSet presAssocID="{8613BE49-88D5-415B-8A33-4F5930EF71F9}" presName="centerShape" presStyleLbl="node0" presStyleIdx="0" presStyleCnt="1" custScaleX="115321" custScaleY="119152"/>
      <dgm:spPr/>
    </dgm:pt>
    <dgm:pt modelId="{41E03B09-ACB5-4114-8ADE-94F3D31C67C6}" type="pres">
      <dgm:prSet presAssocID="{1CB03E97-A880-4212-BEE4-F70D5869EBC1}" presName="node" presStyleLbl="node1" presStyleIdx="0" presStyleCnt="5" custScaleY="94364">
        <dgm:presLayoutVars>
          <dgm:bulletEnabled val="1"/>
        </dgm:presLayoutVars>
      </dgm:prSet>
      <dgm:spPr>
        <a:xfrm>
          <a:off x="4444970" y="2851"/>
          <a:ext cx="1365275" cy="1365275"/>
        </a:xfrm>
        <a:prstGeom prst="ellipse">
          <a:avLst/>
        </a:prstGeom>
      </dgm:spPr>
    </dgm:pt>
    <dgm:pt modelId="{368BC1F6-B2D5-4DC7-A39D-F2DB538811BD}" type="pres">
      <dgm:prSet presAssocID="{1CB03E97-A880-4212-BEE4-F70D5869EBC1}" presName="dummy" presStyleCnt="0"/>
      <dgm:spPr/>
    </dgm:pt>
    <dgm:pt modelId="{33317E46-C948-4544-A4F6-117401061F4A}" type="pres">
      <dgm:prSet presAssocID="{2E242CBF-938E-4536-86F5-B44BA68FD045}" presName="sibTrans" presStyleLbl="sibTrans2D1" presStyleIdx="0" presStyleCnt="5"/>
      <dgm:spPr/>
    </dgm:pt>
    <dgm:pt modelId="{FA587D2D-20E1-4567-B2BA-84548FDF4E55}" type="pres">
      <dgm:prSet presAssocID="{0C55BCB1-E598-4D12-AB48-77162089E13C}" presName="node" presStyleLbl="node1" presStyleIdx="1" presStyleCnt="5">
        <dgm:presLayoutVars>
          <dgm:bulletEnabled val="1"/>
        </dgm:presLayoutVars>
      </dgm:prSet>
      <dgm:spPr/>
    </dgm:pt>
    <dgm:pt modelId="{9B099DD2-7BAE-4833-80C6-B6ACE3A6850E}" type="pres">
      <dgm:prSet presAssocID="{0C55BCB1-E598-4D12-AB48-77162089E13C}" presName="dummy" presStyleCnt="0"/>
      <dgm:spPr/>
    </dgm:pt>
    <dgm:pt modelId="{628CF078-22E6-4F5F-849C-991CA6010C25}" type="pres">
      <dgm:prSet presAssocID="{2A30815D-473A-467D-BE61-7F50B52A863E}" presName="sibTrans" presStyleLbl="sibTrans2D1" presStyleIdx="1" presStyleCnt="5"/>
      <dgm:spPr/>
    </dgm:pt>
    <dgm:pt modelId="{0BF48944-2AC8-4CAC-92AB-5EF659A62C54}" type="pres">
      <dgm:prSet presAssocID="{37067AF2-AAD8-4D03-8E30-41C02960B3A1}" presName="node" presStyleLbl="node1" presStyleIdx="2" presStyleCnt="5">
        <dgm:presLayoutVars>
          <dgm:bulletEnabled val="1"/>
        </dgm:presLayoutVars>
      </dgm:prSet>
      <dgm:spPr>
        <a:xfrm>
          <a:off x="5660267" y="3743150"/>
          <a:ext cx="1365275" cy="1365275"/>
        </a:xfrm>
        <a:prstGeom prst="ellipse">
          <a:avLst/>
        </a:prstGeom>
      </dgm:spPr>
    </dgm:pt>
    <dgm:pt modelId="{84E7C5CE-05BF-4645-BE9B-3FDD7143FBB2}" type="pres">
      <dgm:prSet presAssocID="{37067AF2-AAD8-4D03-8E30-41C02960B3A1}" presName="dummy" presStyleCnt="0"/>
      <dgm:spPr/>
    </dgm:pt>
    <dgm:pt modelId="{93C3D365-3B6C-4E13-B0EE-EBD12574B1E1}" type="pres">
      <dgm:prSet presAssocID="{1550059C-358C-4421-85C8-DF7764B5571B}" presName="sibTrans" presStyleLbl="sibTrans2D1" presStyleIdx="2" presStyleCnt="5"/>
      <dgm:spPr/>
    </dgm:pt>
    <dgm:pt modelId="{C66FC588-0B60-443B-B3AB-0CB7A6A4D6FC}" type="pres">
      <dgm:prSet presAssocID="{6F375302-83C7-4C2F-BFE4-4E1FF132811A}" presName="node" presStyleLbl="node1" presStyleIdx="3" presStyleCnt="5">
        <dgm:presLayoutVars>
          <dgm:bulletEnabled val="1"/>
        </dgm:presLayoutVars>
      </dgm:prSet>
      <dgm:spPr>
        <a:xfrm>
          <a:off x="3229673" y="3743150"/>
          <a:ext cx="1365275" cy="1365275"/>
        </a:xfrm>
        <a:prstGeom prst="ellipse">
          <a:avLst/>
        </a:prstGeom>
      </dgm:spPr>
    </dgm:pt>
    <dgm:pt modelId="{DF79D4A7-7DC6-4A42-B68A-BC801ECD84F6}" type="pres">
      <dgm:prSet presAssocID="{6F375302-83C7-4C2F-BFE4-4E1FF132811A}" presName="dummy" presStyleCnt="0"/>
      <dgm:spPr/>
    </dgm:pt>
    <dgm:pt modelId="{554D951D-823C-4651-826F-D82328E296A9}" type="pres">
      <dgm:prSet presAssocID="{492470D5-19C1-4D16-93FB-720570C335A5}" presName="sibTrans" presStyleLbl="sibTrans2D1" presStyleIdx="3" presStyleCnt="5"/>
      <dgm:spPr/>
    </dgm:pt>
    <dgm:pt modelId="{C808689E-FC0F-4329-A9A8-E16325DA8F26}" type="pres">
      <dgm:prSet presAssocID="{31CD0B19-42C5-4978-8997-D95F419C3D40}" presName="node" presStyleLbl="node1" presStyleIdx="4" presStyleCnt="5">
        <dgm:presLayoutVars>
          <dgm:bulletEnabled val="1"/>
        </dgm:presLayoutVars>
      </dgm:prSet>
      <dgm:spPr>
        <a:xfrm>
          <a:off x="2478579" y="1431518"/>
          <a:ext cx="1365275" cy="1365275"/>
        </a:xfrm>
        <a:prstGeom prst="ellipse">
          <a:avLst/>
        </a:prstGeom>
      </dgm:spPr>
    </dgm:pt>
    <dgm:pt modelId="{2907672D-CED7-4357-BE89-202C1F9C8DF9}" type="pres">
      <dgm:prSet presAssocID="{31CD0B19-42C5-4978-8997-D95F419C3D40}" presName="dummy" presStyleCnt="0"/>
      <dgm:spPr/>
    </dgm:pt>
    <dgm:pt modelId="{6ADFE68B-136B-410B-951B-7B89F7269F75}" type="pres">
      <dgm:prSet presAssocID="{F9F3BE16-6C90-4EB5-9117-BF6DE0A47881}" presName="sibTrans" presStyleLbl="sibTrans2D1" presStyleIdx="4" presStyleCnt="5"/>
      <dgm:spPr/>
    </dgm:pt>
  </dgm:ptLst>
  <dgm:cxnLst>
    <dgm:cxn modelId="{FD6A0109-6287-47A0-987C-FA3CE2E3539A}" type="presOf" srcId="{31CD0B19-42C5-4978-8997-D95F419C3D40}" destId="{C808689E-FC0F-4329-A9A8-E16325DA8F26}" srcOrd="0" destOrd="0" presId="urn:microsoft.com/office/officeart/2005/8/layout/radial6"/>
    <dgm:cxn modelId="{F9FE650A-6B57-491D-A16E-4883408723A3}" srcId="{8613BE49-88D5-415B-8A33-4F5930EF71F9}" destId="{37067AF2-AAD8-4D03-8E30-41C02960B3A1}" srcOrd="2" destOrd="0" parTransId="{4C5644CD-9F24-464D-9AF3-D6D255426545}" sibTransId="{1550059C-358C-4421-85C8-DF7764B5571B}"/>
    <dgm:cxn modelId="{70DACD15-A87F-4C81-AACA-7F7B931FE99B}" srcId="{371B80B1-941D-49D0-95AB-1803A22C6D08}" destId="{98A3EF94-3FA5-43D4-B3D6-03B06B7DAEC9}" srcOrd="2" destOrd="0" parTransId="{27167FAC-8446-44B3-B6AE-183DC2946816}" sibTransId="{EFF1B10F-9485-451C-A72D-35BC1C1DE77F}"/>
    <dgm:cxn modelId="{0870E518-5749-4D9A-AE0C-660CA5E6B197}" type="presOf" srcId="{1CB03E97-A880-4212-BEE4-F70D5869EBC1}" destId="{41E03B09-ACB5-4114-8ADE-94F3D31C67C6}" srcOrd="0" destOrd="0" presId="urn:microsoft.com/office/officeart/2005/8/layout/radial6"/>
    <dgm:cxn modelId="{267EBD19-C8A8-455B-A2AA-2A8B9581B2A9}" srcId="{8613BE49-88D5-415B-8A33-4F5930EF71F9}" destId="{0C55BCB1-E598-4D12-AB48-77162089E13C}" srcOrd="1" destOrd="0" parTransId="{FB9677D3-DC1C-4A03-A393-60E317F79B09}" sibTransId="{2A30815D-473A-467D-BE61-7F50B52A863E}"/>
    <dgm:cxn modelId="{35FFD61C-F773-4294-B5D3-DEA1D5E5EB84}" type="presOf" srcId="{F9F3BE16-6C90-4EB5-9117-BF6DE0A47881}" destId="{6ADFE68B-136B-410B-951B-7B89F7269F75}" srcOrd="0" destOrd="0" presId="urn:microsoft.com/office/officeart/2005/8/layout/radial6"/>
    <dgm:cxn modelId="{5227001F-64CB-40E0-849B-39F3077FA30E}" srcId="{371B80B1-941D-49D0-95AB-1803A22C6D08}" destId="{9FD9EA54-E113-4A2C-A4CC-D23C528EB7BD}" srcOrd="1" destOrd="0" parTransId="{64FDD5CE-A327-44CF-98BC-4FD307F181D9}" sibTransId="{7C2920B9-B316-4DF4-BB0F-C1F51279493B}"/>
    <dgm:cxn modelId="{A2599721-FAC4-4A5C-9205-17B155D11000}" srcId="{371B80B1-941D-49D0-95AB-1803A22C6D08}" destId="{30AB9C7D-4034-4336-BA17-C756BB8787C3}" srcOrd="3" destOrd="0" parTransId="{B6D408CD-B9D8-4A3B-9FC5-48B7D2D7167F}" sibTransId="{A05E93CF-99D4-46F7-9EC1-789902B24285}"/>
    <dgm:cxn modelId="{0ABE375F-5ADD-4287-B10B-377F676C9688}" srcId="{8613BE49-88D5-415B-8A33-4F5930EF71F9}" destId="{1CB03E97-A880-4212-BEE4-F70D5869EBC1}" srcOrd="0" destOrd="0" parTransId="{42E0C47E-9D3A-4F3C-9708-06F31583F8EA}" sibTransId="{2E242CBF-938E-4536-86F5-B44BA68FD045}"/>
    <dgm:cxn modelId="{A6184A5F-0286-4FF5-AD8C-90355ACCE1D0}" type="presOf" srcId="{1550059C-358C-4421-85C8-DF7764B5571B}" destId="{93C3D365-3B6C-4E13-B0EE-EBD12574B1E1}" srcOrd="0" destOrd="0" presId="urn:microsoft.com/office/officeart/2005/8/layout/radial6"/>
    <dgm:cxn modelId="{945F8374-D4F2-41A6-89CE-BCA53F5051F0}" type="presOf" srcId="{492470D5-19C1-4D16-93FB-720570C335A5}" destId="{554D951D-823C-4651-826F-D82328E296A9}" srcOrd="0" destOrd="0" presId="urn:microsoft.com/office/officeart/2005/8/layout/radial6"/>
    <dgm:cxn modelId="{470CD97C-4F15-4E99-9733-76064BBC1A30}" type="presOf" srcId="{37067AF2-AAD8-4D03-8E30-41C02960B3A1}" destId="{0BF48944-2AC8-4CAC-92AB-5EF659A62C54}" srcOrd="0" destOrd="0" presId="urn:microsoft.com/office/officeart/2005/8/layout/radial6"/>
    <dgm:cxn modelId="{DC65B37F-A6AE-47B1-AAD2-210057F719B3}" srcId="{371B80B1-941D-49D0-95AB-1803A22C6D08}" destId="{8613BE49-88D5-415B-8A33-4F5930EF71F9}" srcOrd="0" destOrd="0" parTransId="{95367D43-48F0-49DB-9B62-920EDB1BDCAE}" sibTransId="{72AC0EF8-C343-42C9-A3CD-64848F310D25}"/>
    <dgm:cxn modelId="{20045A85-54C8-4EED-8A58-90E7E7343789}" type="presOf" srcId="{8613BE49-88D5-415B-8A33-4F5930EF71F9}" destId="{98E935C8-29FC-4011-8228-81E393E3078B}" srcOrd="0" destOrd="0" presId="urn:microsoft.com/office/officeart/2005/8/layout/radial6"/>
    <dgm:cxn modelId="{54B17792-145D-44FB-A7E1-4A34B2D72FDC}" srcId="{8613BE49-88D5-415B-8A33-4F5930EF71F9}" destId="{31CD0B19-42C5-4978-8997-D95F419C3D40}" srcOrd="4" destOrd="0" parTransId="{F1E9E8B5-11C5-439A-B5A0-10FCDAAE9468}" sibTransId="{F9F3BE16-6C90-4EB5-9117-BF6DE0A47881}"/>
    <dgm:cxn modelId="{3D80F696-FC57-4D28-9CB6-8217E8BFDAE3}" type="presOf" srcId="{6F375302-83C7-4C2F-BFE4-4E1FF132811A}" destId="{C66FC588-0B60-443B-B3AB-0CB7A6A4D6FC}" srcOrd="0" destOrd="0" presId="urn:microsoft.com/office/officeart/2005/8/layout/radial6"/>
    <dgm:cxn modelId="{EF4BF6AC-02A3-4F28-83C6-28B3A9C1940C}" srcId="{8613BE49-88D5-415B-8A33-4F5930EF71F9}" destId="{6F375302-83C7-4C2F-BFE4-4E1FF132811A}" srcOrd="3" destOrd="0" parTransId="{E42266D1-9F89-4F31-AC67-89BDF2AD0655}" sibTransId="{492470D5-19C1-4D16-93FB-720570C335A5}"/>
    <dgm:cxn modelId="{25446BAF-6121-45E2-A111-AD7479116100}" srcId="{371B80B1-941D-49D0-95AB-1803A22C6D08}" destId="{4EF0D32B-DB41-4D8F-86B0-3025D1D3A61A}" srcOrd="5" destOrd="0" parTransId="{9AFBEE22-C2E9-475F-B309-5B5D62551F90}" sibTransId="{8CD04AF1-42D4-4183-A074-ED30FBD32171}"/>
    <dgm:cxn modelId="{26BE1EB2-FDBA-4EF6-9DE8-FCB7243786BB}" type="presOf" srcId="{371B80B1-941D-49D0-95AB-1803A22C6D08}" destId="{795D7F48-5DFB-4923-AFD4-B0C78A81547C}" srcOrd="0" destOrd="0" presId="urn:microsoft.com/office/officeart/2005/8/layout/radial6"/>
    <dgm:cxn modelId="{8DF0E7BB-3996-49E2-891C-62A6305E04AE}" type="presOf" srcId="{2A30815D-473A-467D-BE61-7F50B52A863E}" destId="{628CF078-22E6-4F5F-849C-991CA6010C25}" srcOrd="0" destOrd="0" presId="urn:microsoft.com/office/officeart/2005/8/layout/radial6"/>
    <dgm:cxn modelId="{1DF670D6-27E0-449B-9F6E-5105839B0D27}" type="presOf" srcId="{0C55BCB1-E598-4D12-AB48-77162089E13C}" destId="{FA587D2D-20E1-4567-B2BA-84548FDF4E55}" srcOrd="0" destOrd="0" presId="urn:microsoft.com/office/officeart/2005/8/layout/radial6"/>
    <dgm:cxn modelId="{9BDAD1E4-9BB6-462B-8753-CDE6FF512B7D}" type="presOf" srcId="{2E242CBF-938E-4536-86F5-B44BA68FD045}" destId="{33317E46-C948-4544-A4F6-117401061F4A}" srcOrd="0" destOrd="0" presId="urn:microsoft.com/office/officeart/2005/8/layout/radial6"/>
    <dgm:cxn modelId="{AE30A8E7-B348-4E3D-873B-C413B21D9BF9}" srcId="{371B80B1-941D-49D0-95AB-1803A22C6D08}" destId="{5A60FB27-BD31-4ECB-8FCE-A567A7F92500}" srcOrd="4" destOrd="0" parTransId="{2453C9A9-C155-4047-B233-C35BF65F809B}" sibTransId="{7E6B779A-B593-4EA9-B304-18D87635F4A8}"/>
    <dgm:cxn modelId="{7F2D1207-4289-43EE-8C4E-875D10690A4A}" type="presParOf" srcId="{795D7F48-5DFB-4923-AFD4-B0C78A81547C}" destId="{98E935C8-29FC-4011-8228-81E393E3078B}" srcOrd="0" destOrd="0" presId="urn:microsoft.com/office/officeart/2005/8/layout/radial6"/>
    <dgm:cxn modelId="{BFB9AC2A-B9AB-4DE9-BC7E-7200A23B1603}" type="presParOf" srcId="{795D7F48-5DFB-4923-AFD4-B0C78A81547C}" destId="{41E03B09-ACB5-4114-8ADE-94F3D31C67C6}" srcOrd="1" destOrd="0" presId="urn:microsoft.com/office/officeart/2005/8/layout/radial6"/>
    <dgm:cxn modelId="{D53FBE2A-8701-4407-A013-15977E903830}" type="presParOf" srcId="{795D7F48-5DFB-4923-AFD4-B0C78A81547C}" destId="{368BC1F6-B2D5-4DC7-A39D-F2DB538811BD}" srcOrd="2" destOrd="0" presId="urn:microsoft.com/office/officeart/2005/8/layout/radial6"/>
    <dgm:cxn modelId="{D923C703-77E1-4387-95B6-1D3CC33D3D8B}" type="presParOf" srcId="{795D7F48-5DFB-4923-AFD4-B0C78A81547C}" destId="{33317E46-C948-4544-A4F6-117401061F4A}" srcOrd="3" destOrd="0" presId="urn:microsoft.com/office/officeart/2005/8/layout/radial6"/>
    <dgm:cxn modelId="{AB9FBE0C-808D-41D3-8346-5949BA8C0F5C}" type="presParOf" srcId="{795D7F48-5DFB-4923-AFD4-B0C78A81547C}" destId="{FA587D2D-20E1-4567-B2BA-84548FDF4E55}" srcOrd="4" destOrd="0" presId="urn:microsoft.com/office/officeart/2005/8/layout/radial6"/>
    <dgm:cxn modelId="{3872B61E-6F2D-413D-94E7-07D00D524E20}" type="presParOf" srcId="{795D7F48-5DFB-4923-AFD4-B0C78A81547C}" destId="{9B099DD2-7BAE-4833-80C6-B6ACE3A6850E}" srcOrd="5" destOrd="0" presId="urn:microsoft.com/office/officeart/2005/8/layout/radial6"/>
    <dgm:cxn modelId="{ACDF9868-EF34-4892-95FB-BEF06733C273}" type="presParOf" srcId="{795D7F48-5DFB-4923-AFD4-B0C78A81547C}" destId="{628CF078-22E6-4F5F-849C-991CA6010C25}" srcOrd="6" destOrd="0" presId="urn:microsoft.com/office/officeart/2005/8/layout/radial6"/>
    <dgm:cxn modelId="{BBB2AF3C-935D-4AC6-B7F7-18AD457ABA5F}" type="presParOf" srcId="{795D7F48-5DFB-4923-AFD4-B0C78A81547C}" destId="{0BF48944-2AC8-4CAC-92AB-5EF659A62C54}" srcOrd="7" destOrd="0" presId="urn:microsoft.com/office/officeart/2005/8/layout/radial6"/>
    <dgm:cxn modelId="{C1E64A87-8F1D-4839-9739-DDD133F9ECF3}" type="presParOf" srcId="{795D7F48-5DFB-4923-AFD4-B0C78A81547C}" destId="{84E7C5CE-05BF-4645-BE9B-3FDD7143FBB2}" srcOrd="8" destOrd="0" presId="urn:microsoft.com/office/officeart/2005/8/layout/radial6"/>
    <dgm:cxn modelId="{1C9BB62E-877F-4488-9939-028BFA158FD4}" type="presParOf" srcId="{795D7F48-5DFB-4923-AFD4-B0C78A81547C}" destId="{93C3D365-3B6C-4E13-B0EE-EBD12574B1E1}" srcOrd="9" destOrd="0" presId="urn:microsoft.com/office/officeart/2005/8/layout/radial6"/>
    <dgm:cxn modelId="{88F04AD6-D460-4167-892A-164D900A9BC5}" type="presParOf" srcId="{795D7F48-5DFB-4923-AFD4-B0C78A81547C}" destId="{C66FC588-0B60-443B-B3AB-0CB7A6A4D6FC}" srcOrd="10" destOrd="0" presId="urn:microsoft.com/office/officeart/2005/8/layout/radial6"/>
    <dgm:cxn modelId="{899BBE29-9718-41E5-8A25-5A910965E5D4}" type="presParOf" srcId="{795D7F48-5DFB-4923-AFD4-B0C78A81547C}" destId="{DF79D4A7-7DC6-4A42-B68A-BC801ECD84F6}" srcOrd="11" destOrd="0" presId="urn:microsoft.com/office/officeart/2005/8/layout/radial6"/>
    <dgm:cxn modelId="{05C3C2B7-BA2D-4E6F-B4AE-15A7DA612BD6}" type="presParOf" srcId="{795D7F48-5DFB-4923-AFD4-B0C78A81547C}" destId="{554D951D-823C-4651-826F-D82328E296A9}" srcOrd="12" destOrd="0" presId="urn:microsoft.com/office/officeart/2005/8/layout/radial6"/>
    <dgm:cxn modelId="{210DFCAE-7CD1-4561-91B4-6F69C480567A}" type="presParOf" srcId="{795D7F48-5DFB-4923-AFD4-B0C78A81547C}" destId="{C808689E-FC0F-4329-A9A8-E16325DA8F26}" srcOrd="13" destOrd="0" presId="urn:microsoft.com/office/officeart/2005/8/layout/radial6"/>
    <dgm:cxn modelId="{8E65AE0E-030E-41D7-A775-3A7519BEC80C}" type="presParOf" srcId="{795D7F48-5DFB-4923-AFD4-B0C78A81547C}" destId="{2907672D-CED7-4357-BE89-202C1F9C8DF9}" srcOrd="14" destOrd="0" presId="urn:microsoft.com/office/officeart/2005/8/layout/radial6"/>
    <dgm:cxn modelId="{C2836CA1-F591-449F-BCDD-EEB7A2BB66F2}" type="presParOf" srcId="{795D7F48-5DFB-4923-AFD4-B0C78A81547C}" destId="{6ADFE68B-136B-410B-951B-7B89F7269F7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20063-B241-456E-8C22-D40691EAC38D}">
      <dsp:nvSpPr>
        <dsp:cNvPr id="0" name=""/>
        <dsp:cNvSpPr/>
      </dsp:nvSpPr>
      <dsp:spPr>
        <a:xfrm rot="5400000">
          <a:off x="2535291" y="258118"/>
          <a:ext cx="1821470" cy="1584678"/>
        </a:xfrm>
        <a:prstGeom prst="hexagon">
          <a:avLst>
            <a:gd name="adj" fmla="val 25000"/>
            <a:gd name="vf" fmla="val 115470"/>
          </a:avLst>
        </a:prstGeom>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it-IT" sz="1800" kern="1200" dirty="0" err="1">
              <a:solidFill>
                <a:prstClr val="black">
                  <a:hueOff val="0"/>
                  <a:satOff val="0"/>
                  <a:lumOff val="0"/>
                  <a:alphaOff val="0"/>
                </a:prstClr>
              </a:solidFill>
              <a:latin typeface="Calibri" panose="020F0502020204030204"/>
              <a:ea typeface="+mn-ea"/>
              <a:cs typeface="+mn-cs"/>
            </a:rPr>
            <a:t>Italy</a:t>
          </a:r>
          <a:r>
            <a:rPr lang="it-IT" sz="1800" kern="1200" dirty="0">
              <a:solidFill>
                <a:prstClr val="black">
                  <a:hueOff val="0"/>
                  <a:satOff val="0"/>
                  <a:lumOff val="0"/>
                  <a:alphaOff val="0"/>
                </a:prstClr>
              </a:solidFill>
              <a:latin typeface="Calibri" panose="020F0502020204030204"/>
              <a:ea typeface="+mn-ea"/>
              <a:cs typeface="+mn-cs"/>
            </a:rPr>
            <a:t>, Fondazione Policlinico Gemelli - FPG</a:t>
          </a:r>
          <a:endParaRPr lang="en-GB" sz="1800" kern="1200" dirty="0">
            <a:solidFill>
              <a:prstClr val="black">
                <a:hueOff val="0"/>
                <a:satOff val="0"/>
                <a:lumOff val="0"/>
                <a:alphaOff val="0"/>
              </a:prstClr>
            </a:solidFill>
            <a:latin typeface="Calibri" panose="020F0502020204030204"/>
            <a:ea typeface="+mn-ea"/>
            <a:cs typeface="+mn-cs"/>
          </a:endParaRPr>
        </a:p>
      </dsp:txBody>
      <dsp:txXfrm rot="-5400000">
        <a:off x="2900633" y="423568"/>
        <a:ext cx="1090786" cy="1253778"/>
      </dsp:txXfrm>
    </dsp:sp>
    <dsp:sp modelId="{8A99B73A-4891-41F9-95DF-60977848B4B3}">
      <dsp:nvSpPr>
        <dsp:cNvPr id="0" name=""/>
        <dsp:cNvSpPr/>
      </dsp:nvSpPr>
      <dsp:spPr>
        <a:xfrm>
          <a:off x="4530941" y="377986"/>
          <a:ext cx="2032760" cy="1092882"/>
        </a:xfrm>
        <a:prstGeom prst="rect">
          <a:avLst/>
        </a:prstGeom>
        <a:noFill/>
        <a:ln>
          <a:noFill/>
        </a:ln>
        <a:effectLst/>
      </dsp:spPr>
      <dsp:style>
        <a:lnRef idx="0">
          <a:scrgbClr r="0" g="0" b="0"/>
        </a:lnRef>
        <a:fillRef idx="0">
          <a:scrgbClr r="0" g="0" b="0"/>
        </a:fillRef>
        <a:effectRef idx="0">
          <a:scrgbClr r="0" g="0" b="0"/>
        </a:effectRef>
        <a:fontRef idx="minor"/>
      </dsp:style>
    </dsp:sp>
    <dsp:sp modelId="{F181BDF0-5AE1-4716-BA29-C7F6B9124FA2}">
      <dsp:nvSpPr>
        <dsp:cNvPr id="0" name=""/>
        <dsp:cNvSpPr/>
      </dsp:nvSpPr>
      <dsp:spPr>
        <a:xfrm rot="5400000">
          <a:off x="877004" y="256953"/>
          <a:ext cx="1821470" cy="1584678"/>
        </a:xfrm>
        <a:prstGeom prst="hexagon">
          <a:avLst>
            <a:gd name="adj" fmla="val 25000"/>
            <a:gd name="vf" fmla="val 115470"/>
          </a:avLst>
        </a:prstGeom>
        <a:solidFill>
          <a:schemeClr val="accent6">
            <a:lumMod val="20000"/>
            <a:lumOff val="80000"/>
          </a:schemeClr>
        </a:solidFill>
        <a:ln w="12700" cap="flat" cmpd="sng" algn="ctr">
          <a:solidFill>
            <a:schemeClr val="accent6">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it-IT" sz="1800" kern="1200" dirty="0">
            <a:solidFill>
              <a:schemeClr val="accent6">
                <a:lumMod val="50000"/>
              </a:schemeClr>
            </a:solidFill>
          </a:endParaRPr>
        </a:p>
        <a:p>
          <a:pPr marL="0" lvl="0" indent="0" algn="ctr" defTabSz="800100">
            <a:lnSpc>
              <a:spcPct val="90000"/>
            </a:lnSpc>
            <a:spcBef>
              <a:spcPct val="0"/>
            </a:spcBef>
            <a:spcAft>
              <a:spcPct val="35000"/>
            </a:spcAft>
            <a:buNone/>
          </a:pPr>
          <a:endParaRPr lang="it-IT" sz="1400" kern="1200" dirty="0">
            <a:solidFill>
              <a:schemeClr val="accent6">
                <a:lumMod val="50000"/>
              </a:schemeClr>
            </a:solidFill>
          </a:endParaRPr>
        </a:p>
        <a:p>
          <a:pPr marL="0" lvl="0" indent="0" algn="ctr" defTabSz="800100">
            <a:lnSpc>
              <a:spcPct val="90000"/>
            </a:lnSpc>
            <a:spcBef>
              <a:spcPct val="0"/>
            </a:spcBef>
            <a:spcAft>
              <a:spcPct val="35000"/>
            </a:spcAft>
            <a:buNone/>
          </a:pPr>
          <a:r>
            <a:rPr lang="it-IT" sz="1800" kern="1200" dirty="0">
              <a:solidFill>
                <a:schemeClr val="accent6">
                  <a:lumMod val="50000"/>
                </a:schemeClr>
              </a:solidFill>
            </a:rPr>
            <a:t>User Scenario 1</a:t>
          </a:r>
          <a:endParaRPr lang="en-GB" sz="1800" kern="1200" dirty="0">
            <a:solidFill>
              <a:schemeClr val="accent6">
                <a:lumMod val="50000"/>
              </a:schemeClr>
            </a:solidFill>
          </a:endParaRPr>
        </a:p>
      </dsp:txBody>
      <dsp:txXfrm rot="-5400000">
        <a:off x="1242346" y="422403"/>
        <a:ext cx="1090786" cy="1253778"/>
      </dsp:txXfrm>
    </dsp:sp>
    <dsp:sp modelId="{8ABC4176-8818-4B3D-8814-3678DE808C48}">
      <dsp:nvSpPr>
        <dsp:cNvPr id="0" name=""/>
        <dsp:cNvSpPr/>
      </dsp:nvSpPr>
      <dsp:spPr>
        <a:xfrm rot="5400000">
          <a:off x="1709770" y="1740649"/>
          <a:ext cx="1821470" cy="1584678"/>
        </a:xfrm>
        <a:prstGeom prst="hexagon">
          <a:avLst>
            <a:gd name="adj" fmla="val 25000"/>
            <a:gd name="vf" fmla="val 115470"/>
          </a:avLst>
        </a:prstGeom>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dirty="0"/>
            <a:t>Greece, 7th Health Region of Crete - 7HRC</a:t>
          </a:r>
        </a:p>
      </dsp:txBody>
      <dsp:txXfrm rot="-5400000">
        <a:off x="2075112" y="1906099"/>
        <a:ext cx="1090786" cy="1253778"/>
      </dsp:txXfrm>
    </dsp:sp>
    <dsp:sp modelId="{58DE7D02-51A1-46F6-A4F7-E68821AF3203}">
      <dsp:nvSpPr>
        <dsp:cNvPr id="0" name=""/>
        <dsp:cNvSpPr/>
      </dsp:nvSpPr>
      <dsp:spPr>
        <a:xfrm>
          <a:off x="0" y="400452"/>
          <a:ext cx="1967187" cy="1092882"/>
        </a:xfrm>
        <a:prstGeom prst="rect">
          <a:avLst/>
        </a:prstGeom>
        <a:noFill/>
        <a:ln>
          <a:noFill/>
        </a:ln>
        <a:effectLst/>
      </dsp:spPr>
      <dsp:style>
        <a:lnRef idx="0">
          <a:scrgbClr r="0" g="0" b="0"/>
        </a:lnRef>
        <a:fillRef idx="0">
          <a:scrgbClr r="0" g="0" b="0"/>
        </a:fillRef>
        <a:effectRef idx="0">
          <a:scrgbClr r="0" g="0" b="0"/>
        </a:effectRef>
        <a:fontRef idx="minor"/>
      </dsp:style>
    </dsp:sp>
    <dsp:sp modelId="{5E1B0216-BE7C-43F8-A63D-FF635A5B5F52}">
      <dsp:nvSpPr>
        <dsp:cNvPr id="0" name=""/>
        <dsp:cNvSpPr/>
      </dsp:nvSpPr>
      <dsp:spPr>
        <a:xfrm rot="5400000">
          <a:off x="3361767" y="1743163"/>
          <a:ext cx="1821470" cy="1584678"/>
        </a:xfrm>
        <a:prstGeom prst="hexagon">
          <a:avLst>
            <a:gd name="adj" fmla="val 25000"/>
            <a:gd name="vf" fmla="val 115470"/>
          </a:avLst>
        </a:prstGeom>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800" kern="1200" dirty="0">
            <a:solidFill>
              <a:schemeClr val="accent6">
                <a:lumMod val="50000"/>
              </a:schemeClr>
            </a:solidFill>
            <a:latin typeface="Calibri" panose="020F0502020204030204"/>
            <a:ea typeface="+mn-ea"/>
            <a:cs typeface="+mn-cs"/>
          </a:endParaRPr>
        </a:p>
        <a:p>
          <a:pPr marL="0" lvl="0" indent="0" algn="ctr" defTabSz="711200">
            <a:lnSpc>
              <a:spcPct val="90000"/>
            </a:lnSpc>
            <a:spcBef>
              <a:spcPct val="0"/>
            </a:spcBef>
            <a:spcAft>
              <a:spcPct val="35000"/>
            </a:spcAft>
            <a:buNone/>
          </a:pPr>
          <a:endParaRPr lang="it-IT" sz="1800" kern="1200" dirty="0">
            <a:solidFill>
              <a:schemeClr val="accent6">
                <a:lumMod val="50000"/>
              </a:schemeClr>
            </a:solidFill>
            <a:latin typeface="Calibri" panose="020F0502020204030204"/>
            <a:ea typeface="+mn-ea"/>
            <a:cs typeface="+mn-cs"/>
          </a:endParaRPr>
        </a:p>
        <a:p>
          <a:pPr marL="0" lvl="0" indent="0" algn="ctr" defTabSz="711200">
            <a:lnSpc>
              <a:spcPct val="90000"/>
            </a:lnSpc>
            <a:spcBef>
              <a:spcPct val="0"/>
            </a:spcBef>
            <a:spcAft>
              <a:spcPct val="35000"/>
            </a:spcAft>
            <a:buNone/>
          </a:pPr>
          <a:endParaRPr lang="it-IT" sz="1100" kern="1200" dirty="0">
            <a:solidFill>
              <a:schemeClr val="accent6">
                <a:lumMod val="50000"/>
              </a:schemeClr>
            </a:solidFill>
            <a:latin typeface="Calibri" panose="020F0502020204030204"/>
            <a:ea typeface="+mn-ea"/>
            <a:cs typeface="+mn-cs"/>
          </a:endParaRPr>
        </a:p>
        <a:p>
          <a:pPr marL="0" lvl="0" indent="0" algn="ctr" defTabSz="711200">
            <a:lnSpc>
              <a:spcPct val="90000"/>
            </a:lnSpc>
            <a:spcBef>
              <a:spcPct val="0"/>
            </a:spcBef>
            <a:spcAft>
              <a:spcPct val="35000"/>
            </a:spcAft>
            <a:buNone/>
          </a:pPr>
          <a:r>
            <a:rPr lang="it-IT" sz="1800" kern="1200" dirty="0">
              <a:solidFill>
                <a:schemeClr val="accent6">
                  <a:lumMod val="50000"/>
                </a:schemeClr>
              </a:solidFill>
              <a:latin typeface="Calibri" panose="020F0502020204030204"/>
              <a:ea typeface="+mn-ea"/>
              <a:cs typeface="+mn-cs"/>
            </a:rPr>
            <a:t>User Scenario 2</a:t>
          </a:r>
          <a:endParaRPr lang="en-GB" sz="1800" kern="1200" dirty="0">
            <a:solidFill>
              <a:schemeClr val="accent6">
                <a:lumMod val="50000"/>
              </a:schemeClr>
            </a:solidFill>
            <a:latin typeface="Calibri" panose="020F0502020204030204"/>
            <a:ea typeface="+mn-ea"/>
            <a:cs typeface="+mn-cs"/>
          </a:endParaRPr>
        </a:p>
      </dsp:txBody>
      <dsp:txXfrm rot="-5400000">
        <a:off x="3727109" y="1908613"/>
        <a:ext cx="1090786" cy="1253778"/>
      </dsp:txXfrm>
    </dsp:sp>
    <dsp:sp modelId="{24E9BF53-F426-4BDF-A9B7-958B4DAD0AEB}">
      <dsp:nvSpPr>
        <dsp:cNvPr id="0" name=""/>
        <dsp:cNvSpPr/>
      </dsp:nvSpPr>
      <dsp:spPr>
        <a:xfrm rot="5400000">
          <a:off x="2533634" y="3231887"/>
          <a:ext cx="1821470" cy="1584678"/>
        </a:xfrm>
        <a:prstGeom prst="hexagon">
          <a:avLst>
            <a:gd name="adj" fmla="val 25000"/>
            <a:gd name="vf" fmla="val 115470"/>
          </a:avLst>
        </a:prstGeom>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it-IT" sz="1600" kern="1200" dirty="0"/>
            <a:t>HSE South / South West Hospital Group </a:t>
          </a:r>
          <a:r>
            <a:rPr lang="it-IT" sz="1600" kern="1200" dirty="0" err="1"/>
            <a:t>Ireland</a:t>
          </a:r>
          <a:endParaRPr lang="en-GB" sz="1600" kern="1200" dirty="0">
            <a:solidFill>
              <a:prstClr val="black">
                <a:hueOff val="0"/>
                <a:satOff val="0"/>
                <a:lumOff val="0"/>
                <a:alphaOff val="0"/>
              </a:prstClr>
            </a:solidFill>
            <a:latin typeface="Calibri" panose="020F0502020204030204"/>
            <a:ea typeface="+mn-ea"/>
            <a:cs typeface="+mn-cs"/>
          </a:endParaRPr>
        </a:p>
      </dsp:txBody>
      <dsp:txXfrm rot="-5400000">
        <a:off x="2898976" y="3397337"/>
        <a:ext cx="1090786" cy="1253778"/>
      </dsp:txXfrm>
    </dsp:sp>
    <dsp:sp modelId="{9F8B4EF4-52FC-4778-94E0-95D7023D7C95}">
      <dsp:nvSpPr>
        <dsp:cNvPr id="0" name=""/>
        <dsp:cNvSpPr/>
      </dsp:nvSpPr>
      <dsp:spPr>
        <a:xfrm>
          <a:off x="4057818" y="3558724"/>
          <a:ext cx="2659318" cy="1092882"/>
        </a:xfrm>
        <a:prstGeom prst="rect">
          <a:avLst/>
        </a:prstGeom>
        <a:noFill/>
        <a:ln>
          <a:noFill/>
        </a:ln>
        <a:effectLst/>
      </dsp:spPr>
      <dsp:style>
        <a:lnRef idx="0">
          <a:scrgbClr r="0" g="0" b="0"/>
        </a:lnRef>
        <a:fillRef idx="0">
          <a:scrgbClr r="0" g="0" b="0"/>
        </a:fillRef>
        <a:effectRef idx="0">
          <a:scrgbClr r="0" g="0" b="0"/>
        </a:effectRef>
        <a:fontRef idx="minor"/>
      </dsp:style>
    </dsp:sp>
    <dsp:sp modelId="{47591C4E-BE6A-4CCB-B7B6-D2AEAE2B1040}">
      <dsp:nvSpPr>
        <dsp:cNvPr id="0" name=""/>
        <dsp:cNvSpPr/>
      </dsp:nvSpPr>
      <dsp:spPr>
        <a:xfrm rot="5400000">
          <a:off x="887105" y="3230193"/>
          <a:ext cx="1821470" cy="1584678"/>
        </a:xfrm>
        <a:prstGeom prst="hexagon">
          <a:avLst>
            <a:gd name="adj" fmla="val 25000"/>
            <a:gd name="vf" fmla="val 115470"/>
          </a:avLst>
        </a:prstGeom>
        <a:solidFill>
          <a:srgbClr val="70AD47">
            <a:lumMod val="20000"/>
            <a:lumOff val="80000"/>
          </a:srgbClr>
        </a:solidFill>
        <a:ln w="1270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it-IT" sz="1800" kern="1200" dirty="0">
            <a:solidFill>
              <a:schemeClr val="accent6">
                <a:lumMod val="50000"/>
              </a:schemeClr>
            </a:solidFill>
            <a:latin typeface="Calibri" panose="020F0502020204030204"/>
            <a:ea typeface="+mn-ea"/>
            <a:cs typeface="+mn-cs"/>
          </a:endParaRPr>
        </a:p>
        <a:p>
          <a:pPr marL="0" lvl="0" indent="0" algn="ctr" defTabSz="1422400">
            <a:lnSpc>
              <a:spcPct val="90000"/>
            </a:lnSpc>
            <a:spcBef>
              <a:spcPct val="0"/>
            </a:spcBef>
            <a:spcAft>
              <a:spcPct val="35000"/>
            </a:spcAft>
            <a:buNone/>
          </a:pPr>
          <a:endParaRPr lang="it-IT" sz="1000" kern="1200" dirty="0">
            <a:solidFill>
              <a:schemeClr val="accent6">
                <a:lumMod val="50000"/>
              </a:schemeClr>
            </a:solidFill>
            <a:latin typeface="Calibri" panose="020F0502020204030204"/>
            <a:ea typeface="+mn-ea"/>
            <a:cs typeface="+mn-cs"/>
          </a:endParaRPr>
        </a:p>
        <a:p>
          <a:pPr marL="0" lvl="0" indent="0" algn="ctr" defTabSz="1422400">
            <a:lnSpc>
              <a:spcPct val="90000"/>
            </a:lnSpc>
            <a:spcBef>
              <a:spcPct val="0"/>
            </a:spcBef>
            <a:spcAft>
              <a:spcPct val="35000"/>
            </a:spcAft>
            <a:buNone/>
          </a:pPr>
          <a:endParaRPr lang="it-IT" sz="1050" kern="1200" dirty="0">
            <a:solidFill>
              <a:schemeClr val="accent6">
                <a:lumMod val="50000"/>
              </a:schemeClr>
            </a:solidFill>
            <a:latin typeface="Calibri" panose="020F0502020204030204"/>
            <a:ea typeface="+mn-ea"/>
            <a:cs typeface="+mn-cs"/>
          </a:endParaRPr>
        </a:p>
        <a:p>
          <a:pPr marL="0" lvl="0" indent="0" algn="ctr" defTabSz="1422400">
            <a:lnSpc>
              <a:spcPct val="90000"/>
            </a:lnSpc>
            <a:spcBef>
              <a:spcPct val="0"/>
            </a:spcBef>
            <a:spcAft>
              <a:spcPct val="35000"/>
            </a:spcAft>
            <a:buNone/>
          </a:pPr>
          <a:r>
            <a:rPr lang="it-IT" sz="1800" kern="1200" dirty="0">
              <a:solidFill>
                <a:schemeClr val="accent6">
                  <a:lumMod val="50000"/>
                </a:schemeClr>
              </a:solidFill>
              <a:latin typeface="Calibri" panose="020F0502020204030204"/>
              <a:ea typeface="+mn-ea"/>
              <a:cs typeface="+mn-cs"/>
            </a:rPr>
            <a:t>User Scenario 3</a:t>
          </a:r>
          <a:endParaRPr lang="en-GB" sz="1800" kern="1200" dirty="0">
            <a:solidFill>
              <a:schemeClr val="accent6">
                <a:lumMod val="50000"/>
              </a:schemeClr>
            </a:solidFill>
            <a:latin typeface="Calibri" panose="020F0502020204030204"/>
            <a:ea typeface="+mn-ea"/>
            <a:cs typeface="+mn-cs"/>
          </a:endParaRPr>
        </a:p>
      </dsp:txBody>
      <dsp:txXfrm rot="-5400000">
        <a:off x="1252447" y="3395643"/>
        <a:ext cx="1090786" cy="1253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FE68B-136B-410B-951B-7B89F7269F75}">
      <dsp:nvSpPr>
        <dsp:cNvPr id="0" name=""/>
        <dsp:cNvSpPr/>
      </dsp:nvSpPr>
      <dsp:spPr>
        <a:xfrm>
          <a:off x="3010872" y="617103"/>
          <a:ext cx="4233472" cy="4233472"/>
        </a:xfrm>
        <a:prstGeom prst="blockArc">
          <a:avLst>
            <a:gd name="adj1" fmla="val 11880000"/>
            <a:gd name="adj2" fmla="val 16200000"/>
            <a:gd name="adj3" fmla="val 4644"/>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54D951D-823C-4651-826F-D82328E296A9}">
      <dsp:nvSpPr>
        <dsp:cNvPr id="0" name=""/>
        <dsp:cNvSpPr/>
      </dsp:nvSpPr>
      <dsp:spPr>
        <a:xfrm>
          <a:off x="3010872" y="617103"/>
          <a:ext cx="4233472" cy="4233472"/>
        </a:xfrm>
        <a:prstGeom prst="blockArc">
          <a:avLst>
            <a:gd name="adj1" fmla="val 7560000"/>
            <a:gd name="adj2" fmla="val 11880000"/>
            <a:gd name="adj3" fmla="val 4644"/>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3C3D365-3B6C-4E13-B0EE-EBD12574B1E1}">
      <dsp:nvSpPr>
        <dsp:cNvPr id="0" name=""/>
        <dsp:cNvSpPr/>
      </dsp:nvSpPr>
      <dsp:spPr>
        <a:xfrm>
          <a:off x="3010872" y="617103"/>
          <a:ext cx="4233472" cy="4233472"/>
        </a:xfrm>
        <a:prstGeom prst="blockArc">
          <a:avLst>
            <a:gd name="adj1" fmla="val 3240000"/>
            <a:gd name="adj2" fmla="val 7560000"/>
            <a:gd name="adj3" fmla="val 4644"/>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28CF078-22E6-4F5F-849C-991CA6010C25}">
      <dsp:nvSpPr>
        <dsp:cNvPr id="0" name=""/>
        <dsp:cNvSpPr/>
      </dsp:nvSpPr>
      <dsp:spPr>
        <a:xfrm>
          <a:off x="3010872" y="617103"/>
          <a:ext cx="4233472" cy="4233472"/>
        </a:xfrm>
        <a:prstGeom prst="blockArc">
          <a:avLst>
            <a:gd name="adj1" fmla="val 20520000"/>
            <a:gd name="adj2" fmla="val 3240000"/>
            <a:gd name="adj3" fmla="val 4644"/>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17E46-C948-4544-A4F6-117401061F4A}">
      <dsp:nvSpPr>
        <dsp:cNvPr id="0" name=""/>
        <dsp:cNvSpPr/>
      </dsp:nvSpPr>
      <dsp:spPr>
        <a:xfrm>
          <a:off x="3010872" y="617103"/>
          <a:ext cx="4233472" cy="4233472"/>
        </a:xfrm>
        <a:prstGeom prst="blockArc">
          <a:avLst>
            <a:gd name="adj1" fmla="val 16200000"/>
            <a:gd name="adj2" fmla="val 20520000"/>
            <a:gd name="adj3" fmla="val 4644"/>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E935C8-29FC-4011-8228-81E393E3078B}">
      <dsp:nvSpPr>
        <dsp:cNvPr id="0" name=""/>
        <dsp:cNvSpPr/>
      </dsp:nvSpPr>
      <dsp:spPr>
        <a:xfrm>
          <a:off x="4003001" y="1571872"/>
          <a:ext cx="2249213" cy="2323933"/>
        </a:xfrm>
        <a:prstGeom prst="ellips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it-IT" sz="2800" b="1" kern="1200" dirty="0" err="1">
              <a:solidFill>
                <a:srgbClr val="13912E"/>
              </a:solidFill>
            </a:rPr>
            <a:t>PANACEAResearch</a:t>
          </a:r>
          <a:endParaRPr lang="en-GB" sz="2800" b="1" kern="1200" dirty="0">
            <a:solidFill>
              <a:srgbClr val="13912E"/>
            </a:solidFill>
          </a:endParaRPr>
        </a:p>
      </dsp:txBody>
      <dsp:txXfrm>
        <a:off x="4332391" y="1912204"/>
        <a:ext cx="1590433" cy="1643269"/>
      </dsp:txXfrm>
    </dsp:sp>
    <dsp:sp modelId="{41E03B09-ACB5-4114-8ADE-94F3D31C67C6}">
      <dsp:nvSpPr>
        <dsp:cNvPr id="0" name=""/>
        <dsp:cNvSpPr/>
      </dsp:nvSpPr>
      <dsp:spPr>
        <a:xfrm>
          <a:off x="4444970" y="22088"/>
          <a:ext cx="1365275" cy="1288328"/>
        </a:xfrm>
        <a:prstGeom prst="ellipse">
          <a:avLst/>
        </a:prstGeom>
        <a:blipFill rotWithShape="0">
          <a:blip xmlns:r="http://schemas.openxmlformats.org/officeDocument/2006/relationships" r:embed="rId1"/>
          <a:stretch>
            <a:fillRect/>
          </a:stretch>
        </a:blipFill>
        <a:ln w="1905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GB" sz="1200" kern="1200" dirty="0">
            <a:solidFill>
              <a:prstClr val="black">
                <a:hueOff val="0"/>
                <a:satOff val="0"/>
                <a:lumOff val="0"/>
                <a:alphaOff val="0"/>
              </a:prstClr>
            </a:solidFill>
            <a:latin typeface="Calibri" panose="020F0502020204030204"/>
            <a:ea typeface="+mn-ea"/>
            <a:cs typeface="+mn-cs"/>
          </a:endParaRPr>
        </a:p>
      </dsp:txBody>
      <dsp:txXfrm>
        <a:off x="4644910" y="210759"/>
        <a:ext cx="965395" cy="910986"/>
      </dsp:txXfrm>
    </dsp:sp>
    <dsp:sp modelId="{FA587D2D-20E1-4567-B2BA-84548FDF4E55}">
      <dsp:nvSpPr>
        <dsp:cNvPr id="0" name=""/>
        <dsp:cNvSpPr/>
      </dsp:nvSpPr>
      <dsp:spPr>
        <a:xfrm>
          <a:off x="6411361" y="1412282"/>
          <a:ext cx="1365275" cy="1365275"/>
        </a:xfrm>
        <a:prstGeom prst="ellipse">
          <a:avLst/>
        </a:prstGeom>
        <a:blipFill rotWithShape="0">
          <a:blip xmlns:r="http://schemas.openxmlformats.org/officeDocument/2006/relationships" r:embed="rId2"/>
          <a:stretch>
            <a:fillRect/>
          </a:stretch>
        </a:blipFill>
        <a:ln w="19050" cap="flat" cmpd="sng" algn="ctr">
          <a:solidFill>
            <a:schemeClr val="accent6">
              <a:shade val="80000"/>
              <a:hueOff val="0"/>
              <a:satOff val="0"/>
              <a:lumOff val="0"/>
              <a:alphaOff val="0"/>
            </a:scheme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444500">
            <a:lnSpc>
              <a:spcPct val="90000"/>
            </a:lnSpc>
            <a:spcBef>
              <a:spcPct val="0"/>
            </a:spcBef>
            <a:spcAft>
              <a:spcPct val="35000"/>
            </a:spcAft>
            <a:buNone/>
          </a:pPr>
          <a:endParaRPr lang="en-GB" sz="3600" kern="1200" dirty="0"/>
        </a:p>
      </dsp:txBody>
      <dsp:txXfrm>
        <a:off x="6611301" y="1612222"/>
        <a:ext cx="965395" cy="965395"/>
      </dsp:txXfrm>
    </dsp:sp>
    <dsp:sp modelId="{0BF48944-2AC8-4CAC-92AB-5EF659A62C54}">
      <dsp:nvSpPr>
        <dsp:cNvPr id="0" name=""/>
        <dsp:cNvSpPr/>
      </dsp:nvSpPr>
      <dsp:spPr>
        <a:xfrm>
          <a:off x="5660267" y="3723913"/>
          <a:ext cx="1365275" cy="1365275"/>
        </a:xfrm>
        <a:prstGeom prst="ellipse">
          <a:avLst/>
        </a:prstGeom>
        <a:blipFill rotWithShape="0">
          <a:blip xmlns:r="http://schemas.openxmlformats.org/officeDocument/2006/relationships" r:embed="rId3"/>
          <a:stretch>
            <a:fillRect/>
          </a:stretch>
        </a:blipFill>
        <a:ln w="1905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GB" sz="1000" kern="1200" dirty="0">
            <a:solidFill>
              <a:prstClr val="black">
                <a:hueOff val="0"/>
                <a:satOff val="0"/>
                <a:lumOff val="0"/>
                <a:alphaOff val="0"/>
              </a:prstClr>
            </a:solidFill>
            <a:latin typeface="Calibri" panose="020F0502020204030204"/>
            <a:ea typeface="+mn-ea"/>
            <a:cs typeface="+mn-cs"/>
          </a:endParaRPr>
        </a:p>
      </dsp:txBody>
      <dsp:txXfrm>
        <a:off x="5860207" y="3923853"/>
        <a:ext cx="965395" cy="965395"/>
      </dsp:txXfrm>
    </dsp:sp>
    <dsp:sp modelId="{C66FC588-0B60-443B-B3AB-0CB7A6A4D6FC}">
      <dsp:nvSpPr>
        <dsp:cNvPr id="0" name=""/>
        <dsp:cNvSpPr/>
      </dsp:nvSpPr>
      <dsp:spPr>
        <a:xfrm>
          <a:off x="3229673" y="3723913"/>
          <a:ext cx="1365275" cy="1365275"/>
        </a:xfrm>
        <a:prstGeom prst="ellipse">
          <a:avLst/>
        </a:prstGeom>
        <a:blipFill rotWithShape="0">
          <a:blip xmlns:r="http://schemas.openxmlformats.org/officeDocument/2006/relationships" r:embed="rId4"/>
          <a:stretch>
            <a:fillRect/>
          </a:stretch>
        </a:blipFill>
        <a:ln w="1905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GB" sz="1000" kern="1200" dirty="0">
            <a:solidFill>
              <a:prstClr val="black">
                <a:hueOff val="0"/>
                <a:satOff val="0"/>
                <a:lumOff val="0"/>
                <a:alphaOff val="0"/>
              </a:prstClr>
            </a:solidFill>
            <a:latin typeface="Calibri" panose="020F0502020204030204"/>
            <a:ea typeface="+mn-ea"/>
            <a:cs typeface="+mn-cs"/>
          </a:endParaRPr>
        </a:p>
      </dsp:txBody>
      <dsp:txXfrm>
        <a:off x="3429613" y="3923853"/>
        <a:ext cx="965395" cy="965395"/>
      </dsp:txXfrm>
    </dsp:sp>
    <dsp:sp modelId="{C808689E-FC0F-4329-A9A8-E16325DA8F26}">
      <dsp:nvSpPr>
        <dsp:cNvPr id="0" name=""/>
        <dsp:cNvSpPr/>
      </dsp:nvSpPr>
      <dsp:spPr>
        <a:xfrm>
          <a:off x="2478579" y="1412282"/>
          <a:ext cx="1365275" cy="1365275"/>
        </a:xfrm>
        <a:prstGeom prst="ellipse">
          <a:avLst/>
        </a:prstGeom>
        <a:blipFill rotWithShape="0">
          <a:blip xmlns:r="http://schemas.openxmlformats.org/officeDocument/2006/relationships" r:embed="rId5"/>
          <a:stretch>
            <a:fillRect/>
          </a:stretch>
        </a:blipFill>
        <a:ln w="19050" cap="flat" cmpd="sng" algn="ctr">
          <a:solidFill>
            <a:srgbClr val="70AD47">
              <a:shade val="80000"/>
              <a:hueOff val="0"/>
              <a:satOff val="0"/>
              <a:lumOff val="0"/>
              <a:alphaOff val="0"/>
            </a:srgbClr>
          </a:solidFill>
          <a:prstDash val="solid"/>
          <a:miter lim="800000"/>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GB" sz="1000" kern="1200" dirty="0">
            <a:solidFill>
              <a:prstClr val="black">
                <a:hueOff val="0"/>
                <a:satOff val="0"/>
                <a:lumOff val="0"/>
                <a:alphaOff val="0"/>
              </a:prstClr>
            </a:solidFill>
            <a:latin typeface="Calibri" panose="020F0502020204030204"/>
            <a:ea typeface="+mn-ea"/>
            <a:cs typeface="+mn-cs"/>
          </a:endParaRPr>
        </a:p>
      </dsp:txBody>
      <dsp:txXfrm>
        <a:off x="2678519" y="1612222"/>
        <a:ext cx="965395" cy="96539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A1101C-894D-3F46-B204-E0ACD590EC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a:extLst>
              <a:ext uri="{FF2B5EF4-FFF2-40B4-BE49-F238E27FC236}">
                <a16:creationId xmlns:a16="http://schemas.microsoft.com/office/drawing/2014/main" id="{631C1382-60EB-424F-AB54-DECC0320E7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66858D-1E4F-124C-B9AA-38370227738D}" type="datetimeFigureOut">
              <a:rPr lang="it-IT" smtClean="0"/>
              <a:t>16/12/2019</a:t>
            </a:fld>
            <a:endParaRPr lang="it-IT"/>
          </a:p>
        </p:txBody>
      </p:sp>
      <p:sp>
        <p:nvSpPr>
          <p:cNvPr id="4" name="Footer Placeholder 3">
            <a:extLst>
              <a:ext uri="{FF2B5EF4-FFF2-40B4-BE49-F238E27FC236}">
                <a16:creationId xmlns:a16="http://schemas.microsoft.com/office/drawing/2014/main" id="{06701D59-6882-634A-9512-FCE9A01D0D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a:extLst>
              <a:ext uri="{FF2B5EF4-FFF2-40B4-BE49-F238E27FC236}">
                <a16:creationId xmlns:a16="http://schemas.microsoft.com/office/drawing/2014/main" id="{A4386796-9946-FA49-848A-D537940D05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05F601-200A-3845-8E78-7E5B859F4F9B}" type="slidenum">
              <a:rPr lang="it-IT" smtClean="0"/>
              <a:t>‹N›</a:t>
            </a:fld>
            <a:endParaRPr lang="it-IT"/>
          </a:p>
        </p:txBody>
      </p:sp>
    </p:spTree>
    <p:extLst>
      <p:ext uri="{BB962C8B-B14F-4D97-AF65-F5344CB8AC3E}">
        <p14:creationId xmlns:p14="http://schemas.microsoft.com/office/powerpoint/2010/main" val="1349655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8EB80-6E7B-534F-8A87-7B9A1893B5F5}" type="datetimeFigureOut">
              <a:rPr lang="en-GB" smtClean="0"/>
              <a:t>16/12/2019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1237-5F61-8845-9FDA-030A2CD9DF79}" type="slidenum">
              <a:rPr lang="en-GB" smtClean="0"/>
              <a:t>‹N›</a:t>
            </a:fld>
            <a:endParaRPr lang="en-GB"/>
          </a:p>
        </p:txBody>
      </p:sp>
    </p:spTree>
    <p:extLst>
      <p:ext uri="{BB962C8B-B14F-4D97-AF65-F5344CB8AC3E}">
        <p14:creationId xmlns:p14="http://schemas.microsoft.com/office/powerpoint/2010/main" val="286454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67B3-FD2E-A644-BF31-7C88EA82ABBA}"/>
              </a:ext>
            </a:extLst>
          </p:cNvPr>
          <p:cNvSpPr>
            <a:spLocks noGrp="1"/>
          </p:cNvSpPr>
          <p:nvPr>
            <p:ph type="title" hasCustomPrompt="1"/>
          </p:nvPr>
        </p:nvSpPr>
        <p:spPr>
          <a:xfrm>
            <a:off x="784699" y="2181104"/>
            <a:ext cx="10515600" cy="866833"/>
          </a:xfrm>
        </p:spPr>
        <p:txBody>
          <a:bodyPr/>
          <a:lstStyle/>
          <a:p>
            <a:r>
              <a:rPr lang="en-GB" dirty="0"/>
              <a:t>Event Title</a:t>
            </a:r>
          </a:p>
        </p:txBody>
      </p:sp>
      <p:sp>
        <p:nvSpPr>
          <p:cNvPr id="3" name="Date Placeholder 2">
            <a:extLst>
              <a:ext uri="{FF2B5EF4-FFF2-40B4-BE49-F238E27FC236}">
                <a16:creationId xmlns:a16="http://schemas.microsoft.com/office/drawing/2014/main" id="{54CEFD1F-8309-8D40-AE90-24E8EE8A4974}"/>
              </a:ext>
            </a:extLst>
          </p:cNvPr>
          <p:cNvSpPr>
            <a:spLocks noGrp="1"/>
          </p:cNvSpPr>
          <p:nvPr>
            <p:ph type="dt" sz="half" idx="10"/>
          </p:nvPr>
        </p:nvSpPr>
        <p:spPr/>
        <p:txBody>
          <a:bodyPr/>
          <a:lstStyle/>
          <a:p>
            <a:fld id="{34AF9817-17DF-8543-A9F3-43AE6EADEBB7}" type="datetime1">
              <a:rPr lang="it-IT" smtClean="0"/>
              <a:t>16/12/2019</a:t>
            </a:fld>
            <a:endParaRPr lang="it-IT" dirty="0"/>
          </a:p>
        </p:txBody>
      </p:sp>
      <p:sp>
        <p:nvSpPr>
          <p:cNvPr id="5" name="Slide Number Placeholder 4">
            <a:extLst>
              <a:ext uri="{FF2B5EF4-FFF2-40B4-BE49-F238E27FC236}">
                <a16:creationId xmlns:a16="http://schemas.microsoft.com/office/drawing/2014/main" id="{0C4A1D25-226B-7C4B-8E92-6123716A3FEA}"/>
              </a:ext>
            </a:extLst>
          </p:cNvPr>
          <p:cNvSpPr>
            <a:spLocks noGrp="1"/>
          </p:cNvSpPr>
          <p:nvPr>
            <p:ph type="sldNum" sz="quarter" idx="12"/>
          </p:nvPr>
        </p:nvSpPr>
        <p:spPr/>
        <p:txBody>
          <a:bodyPr/>
          <a:lstStyle/>
          <a:p>
            <a:fld id="{CC526A9B-8C67-7942-98DE-0DB5C5796EA1}" type="slidenum">
              <a:rPr lang="it-IT" smtClean="0"/>
              <a:pPr/>
              <a:t>‹N›</a:t>
            </a:fld>
            <a:endParaRPr lang="it-IT" dirty="0"/>
          </a:p>
        </p:txBody>
      </p:sp>
      <p:pic>
        <p:nvPicPr>
          <p:cNvPr id="8" name="Picture 7">
            <a:extLst>
              <a:ext uri="{FF2B5EF4-FFF2-40B4-BE49-F238E27FC236}">
                <a16:creationId xmlns:a16="http://schemas.microsoft.com/office/drawing/2014/main" id="{EE91751F-E6D1-104D-A7AA-7CA94BBE7F4F}"/>
              </a:ext>
            </a:extLst>
          </p:cNvPr>
          <p:cNvPicPr>
            <a:picLocks noChangeAspect="1"/>
          </p:cNvPicPr>
          <p:nvPr userDrawn="1"/>
        </p:nvPicPr>
        <p:blipFill>
          <a:blip r:embed="rId2"/>
          <a:stretch>
            <a:fillRect/>
          </a:stretch>
        </p:blipFill>
        <p:spPr>
          <a:xfrm>
            <a:off x="3081057" y="119980"/>
            <a:ext cx="6029886" cy="1945643"/>
          </a:xfrm>
          <a:prstGeom prst="rect">
            <a:avLst/>
          </a:prstGeom>
        </p:spPr>
      </p:pic>
      <p:sp>
        <p:nvSpPr>
          <p:cNvPr id="12" name="Content Placeholder 11">
            <a:extLst>
              <a:ext uri="{FF2B5EF4-FFF2-40B4-BE49-F238E27FC236}">
                <a16:creationId xmlns:a16="http://schemas.microsoft.com/office/drawing/2014/main" id="{5BCC46F7-4F24-5D44-8AA6-F75B2D7BEA7A}"/>
              </a:ext>
            </a:extLst>
          </p:cNvPr>
          <p:cNvSpPr>
            <a:spLocks noGrp="1"/>
          </p:cNvSpPr>
          <p:nvPr>
            <p:ph sz="quarter" idx="13" hasCustomPrompt="1"/>
          </p:nvPr>
        </p:nvSpPr>
        <p:spPr>
          <a:xfrm>
            <a:off x="4697886" y="3047938"/>
            <a:ext cx="6602413" cy="484094"/>
          </a:xfrm>
        </p:spPr>
        <p:txBody>
          <a:bodyPr/>
          <a:lstStyle>
            <a:lvl1pPr marL="0" indent="0" algn="r">
              <a:buNone/>
              <a:defRPr b="0" i="0">
                <a:latin typeface="Source Serif Pro" panose="02040603050405020204" pitchFamily="18" charset="0"/>
                <a:ea typeface="Source Serif Pro" panose="02040603050405020204" pitchFamily="18" charset="0"/>
              </a:defRPr>
            </a:lvl1pPr>
          </a:lstStyle>
          <a:p>
            <a:pPr lvl="0"/>
            <a:r>
              <a:rPr lang="en-GB" dirty="0"/>
              <a:t>Location, </a:t>
            </a:r>
            <a:r>
              <a:rPr lang="en-GB" dirty="0" err="1"/>
              <a:t>dd</a:t>
            </a:r>
            <a:r>
              <a:rPr lang="en-GB" dirty="0"/>
              <a:t>/mm/YYYY</a:t>
            </a:r>
          </a:p>
        </p:txBody>
      </p:sp>
      <p:sp>
        <p:nvSpPr>
          <p:cNvPr id="14" name="Text Placeholder 13">
            <a:extLst>
              <a:ext uri="{FF2B5EF4-FFF2-40B4-BE49-F238E27FC236}">
                <a16:creationId xmlns:a16="http://schemas.microsoft.com/office/drawing/2014/main" id="{4D57DF55-04CB-864B-B5FA-132D5EA83522}"/>
              </a:ext>
            </a:extLst>
          </p:cNvPr>
          <p:cNvSpPr>
            <a:spLocks noGrp="1"/>
          </p:cNvSpPr>
          <p:nvPr>
            <p:ph type="body" sz="quarter" idx="14" hasCustomPrompt="1"/>
          </p:nvPr>
        </p:nvSpPr>
        <p:spPr>
          <a:xfrm>
            <a:off x="1071563" y="4509203"/>
            <a:ext cx="3913187" cy="424373"/>
          </a:xfrm>
        </p:spPr>
        <p:txBody>
          <a:bodyPr/>
          <a:lstStyle>
            <a:lvl1pPr marL="0" indent="0">
              <a:lnSpc>
                <a:spcPct val="100000"/>
              </a:lnSpc>
              <a:spcBef>
                <a:spcPts val="0"/>
              </a:spcBef>
              <a:buNone/>
              <a:defRPr b="0" i="0">
                <a:latin typeface="Source Serif Pro" panose="02040603050405020204" pitchFamily="18" charset="0"/>
                <a:ea typeface="Source Serif Pro" panose="02040603050405020204" pitchFamily="18" charset="0"/>
              </a:defRPr>
            </a:lvl1pPr>
          </a:lstStyle>
          <a:p>
            <a:pPr lvl="0"/>
            <a:r>
              <a:rPr lang="en-US" dirty="0"/>
              <a:t>Name Surname</a:t>
            </a:r>
          </a:p>
        </p:txBody>
      </p:sp>
      <p:sp>
        <p:nvSpPr>
          <p:cNvPr id="15" name="Text Placeholder 13">
            <a:extLst>
              <a:ext uri="{FF2B5EF4-FFF2-40B4-BE49-F238E27FC236}">
                <a16:creationId xmlns:a16="http://schemas.microsoft.com/office/drawing/2014/main" id="{2D91CAAA-445D-D44C-AA65-EA421A4853FD}"/>
              </a:ext>
            </a:extLst>
          </p:cNvPr>
          <p:cNvSpPr>
            <a:spLocks noGrp="1"/>
          </p:cNvSpPr>
          <p:nvPr>
            <p:ph type="body" sz="quarter" idx="15" hasCustomPrompt="1"/>
          </p:nvPr>
        </p:nvSpPr>
        <p:spPr>
          <a:xfrm>
            <a:off x="1071563" y="4961459"/>
            <a:ext cx="3913187" cy="424373"/>
          </a:xfrm>
        </p:spPr>
        <p:txBody>
          <a:bodyPr>
            <a:noAutofit/>
          </a:bodyPr>
          <a:lstStyle>
            <a:lvl1pPr marL="0" indent="0">
              <a:lnSpc>
                <a:spcPct val="100000"/>
              </a:lnSpc>
              <a:spcBef>
                <a:spcPts val="0"/>
              </a:spcBef>
              <a:buNone/>
              <a:defRPr sz="2400" b="1" i="0">
                <a:latin typeface="Source Serif Pro" panose="02040603050405020204" pitchFamily="18" charset="0"/>
                <a:ea typeface="Source Serif Pro" panose="02040603050405020204" pitchFamily="18" charset="0"/>
              </a:defRPr>
            </a:lvl1pPr>
          </a:lstStyle>
          <a:p>
            <a:pPr lvl="0"/>
            <a:r>
              <a:rPr lang="en-US" dirty="0"/>
              <a:t>Affiliation</a:t>
            </a:r>
          </a:p>
        </p:txBody>
      </p:sp>
      <p:sp>
        <p:nvSpPr>
          <p:cNvPr id="10" name="Footer Placeholder 4">
            <a:extLst>
              <a:ext uri="{FF2B5EF4-FFF2-40B4-BE49-F238E27FC236}">
                <a16:creationId xmlns:a16="http://schemas.microsoft.com/office/drawing/2014/main" id="{86EBED59-4327-7A4F-AF11-C9249926BFE4}"/>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Tree>
    <p:extLst>
      <p:ext uri="{BB962C8B-B14F-4D97-AF65-F5344CB8AC3E}">
        <p14:creationId xmlns:p14="http://schemas.microsoft.com/office/powerpoint/2010/main" val="24289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0460-ED25-DF41-A50D-4F959DC97467}"/>
              </a:ext>
            </a:extLst>
          </p:cNvPr>
          <p:cNvSpPr>
            <a:spLocks noGrp="1"/>
          </p:cNvSpPr>
          <p:nvPr>
            <p:ph type="ctrTitle"/>
          </p:nvPr>
        </p:nvSpPr>
        <p:spPr>
          <a:xfrm>
            <a:off x="1524000" y="1122363"/>
            <a:ext cx="9144000" cy="1140191"/>
          </a:xfrm>
        </p:spPr>
        <p:txBody>
          <a:bodyPr anchor="b">
            <a:normAutofit/>
          </a:bodyPr>
          <a:lstStyle>
            <a:lvl1pPr algn="ctr">
              <a:defRPr sz="5400"/>
            </a:lvl1pPr>
          </a:lstStyle>
          <a:p>
            <a:r>
              <a:rPr lang="en-US" dirty="0"/>
              <a:t>Click to edit Master title style</a:t>
            </a:r>
            <a:endParaRPr lang="it-IT" dirty="0"/>
          </a:p>
        </p:txBody>
      </p:sp>
      <p:sp>
        <p:nvSpPr>
          <p:cNvPr id="7" name="Text Placeholder 2">
            <a:extLst>
              <a:ext uri="{FF2B5EF4-FFF2-40B4-BE49-F238E27FC236}">
                <a16:creationId xmlns:a16="http://schemas.microsoft.com/office/drawing/2014/main" id="{75DE369F-6248-004E-BC08-F2E3F7373738}"/>
              </a:ext>
            </a:extLst>
          </p:cNvPr>
          <p:cNvSpPr>
            <a:spLocks noGrp="1"/>
          </p:cNvSpPr>
          <p:nvPr>
            <p:ph idx="13"/>
          </p:nvPr>
        </p:nvSpPr>
        <p:spPr>
          <a:xfrm>
            <a:off x="1524000" y="2453175"/>
            <a:ext cx="8827477" cy="3466979"/>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p:txBody>
      </p:sp>
      <p:sp>
        <p:nvSpPr>
          <p:cNvPr id="10" name="Slide Number Placeholder 5">
            <a:extLst>
              <a:ext uri="{FF2B5EF4-FFF2-40B4-BE49-F238E27FC236}">
                <a16:creationId xmlns:a16="http://schemas.microsoft.com/office/drawing/2014/main" id="{2E98E356-0C2A-3E4F-937D-FF8F823B1E77}"/>
              </a:ext>
            </a:extLst>
          </p:cNvPr>
          <p:cNvSpPr>
            <a:spLocks noGrp="1"/>
          </p:cNvSpPr>
          <p:nvPr>
            <p:ph type="sldNum" sz="quarter" idx="4"/>
          </p:nvPr>
        </p:nvSpPr>
        <p:spPr>
          <a:xfrm>
            <a:off x="8610600" y="6531429"/>
            <a:ext cx="2743200" cy="261296"/>
          </a:xfrm>
          <a:prstGeom prst="rect">
            <a:avLst/>
          </a:prstGeom>
        </p:spPr>
        <p:txBody>
          <a:bodyPr vert="horz" lIns="91440" tIns="45720" rIns="91440" bIns="45720" rtlCol="0" anchor="ctr"/>
          <a:lstStyle>
            <a:lvl1pPr algn="r">
              <a:defRPr sz="1200">
                <a:solidFill>
                  <a:srgbClr val="13912E"/>
                </a:solidFill>
              </a:defRPr>
            </a:lvl1pPr>
          </a:lstStyle>
          <a:p>
            <a:fld id="{CC526A9B-8C67-7942-98DE-0DB5C5796EA1}" type="slidenum">
              <a:rPr lang="it-IT" smtClean="0"/>
              <a:pPr/>
              <a:t>‹N›</a:t>
            </a:fld>
            <a:endParaRPr lang="it-IT" dirty="0"/>
          </a:p>
        </p:txBody>
      </p:sp>
      <p:sp>
        <p:nvSpPr>
          <p:cNvPr id="11" name="Footer Placeholder 4">
            <a:extLst>
              <a:ext uri="{FF2B5EF4-FFF2-40B4-BE49-F238E27FC236}">
                <a16:creationId xmlns:a16="http://schemas.microsoft.com/office/drawing/2014/main" id="{900614E5-ACD6-9641-9AA1-FFFA8CB689C3}"/>
              </a:ext>
            </a:extLst>
          </p:cNvPr>
          <p:cNvSpPr>
            <a:spLocks noGrp="1"/>
          </p:cNvSpPr>
          <p:nvPr>
            <p:ph type="ftr" sz="quarter" idx="3"/>
          </p:nvPr>
        </p:nvSpPr>
        <p:spPr>
          <a:xfrm>
            <a:off x="422148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
        <p:nvSpPr>
          <p:cNvPr id="9" name="Footer Placeholder 4">
            <a:extLst>
              <a:ext uri="{FF2B5EF4-FFF2-40B4-BE49-F238E27FC236}">
                <a16:creationId xmlns:a16="http://schemas.microsoft.com/office/drawing/2014/main" id="{4F8151F9-3E85-A14E-A5C7-7C5449EF60C6}"/>
              </a:ext>
            </a:extLst>
          </p:cNvPr>
          <p:cNvSpPr txBox="1">
            <a:spLocks/>
          </p:cNvSpPr>
          <p:nvPr userDrawn="1"/>
        </p:nvSpPr>
        <p:spPr>
          <a:xfrm>
            <a:off x="746760" y="6531429"/>
            <a:ext cx="4114800" cy="26129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13912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noProof="0" dirty="0"/>
              <a:t>PANACEAresearch – October 2019</a:t>
            </a:r>
          </a:p>
        </p:txBody>
      </p:sp>
    </p:spTree>
    <p:extLst>
      <p:ext uri="{BB962C8B-B14F-4D97-AF65-F5344CB8AC3E}">
        <p14:creationId xmlns:p14="http://schemas.microsoft.com/office/powerpoint/2010/main" val="315267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r="75000" b="86000"/>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0BAAEB-C624-5A49-8145-42B1CE0FF91A}"/>
              </a:ext>
            </a:extLst>
          </p:cNvPr>
          <p:cNvPicPr>
            <a:picLocks noChangeAspect="1"/>
          </p:cNvPicPr>
          <p:nvPr userDrawn="1"/>
        </p:nvPicPr>
        <p:blipFill>
          <a:blip r:embed="rId5">
            <a:alphaModFix amt="18000"/>
          </a:blip>
          <a:stretch>
            <a:fillRect/>
          </a:stretch>
        </p:blipFill>
        <p:spPr>
          <a:xfrm>
            <a:off x="8295468" y="222739"/>
            <a:ext cx="5049864" cy="6858000"/>
          </a:xfrm>
          <a:prstGeom prst="rect">
            <a:avLst/>
          </a:prstGeom>
        </p:spPr>
      </p:pic>
      <p:sp>
        <p:nvSpPr>
          <p:cNvPr id="7" name="Rectangle 6">
            <a:extLst>
              <a:ext uri="{FF2B5EF4-FFF2-40B4-BE49-F238E27FC236}">
                <a16:creationId xmlns:a16="http://schemas.microsoft.com/office/drawing/2014/main" id="{0EBCCD52-6701-B24E-BEAD-A2232BC3328A}"/>
              </a:ext>
            </a:extLst>
          </p:cNvPr>
          <p:cNvSpPr/>
          <p:nvPr userDrawn="1"/>
        </p:nvSpPr>
        <p:spPr>
          <a:xfrm>
            <a:off x="0" y="6483928"/>
            <a:ext cx="12192000" cy="409699"/>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7388DB3E-FADE-9D44-B7A5-56C46983D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it-IT" dirty="0"/>
          </a:p>
        </p:txBody>
      </p:sp>
      <p:sp>
        <p:nvSpPr>
          <p:cNvPr id="3" name="Text Placeholder 2">
            <a:extLst>
              <a:ext uri="{FF2B5EF4-FFF2-40B4-BE49-F238E27FC236}">
                <a16:creationId xmlns:a16="http://schemas.microsoft.com/office/drawing/2014/main" id="{124F8FB1-4BBD-014E-BD8B-0A79824F2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 Edit Master text styles</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4CB3584-0E0E-FC41-90EC-3734B2AA8F00}"/>
              </a:ext>
            </a:extLst>
          </p:cNvPr>
          <p:cNvSpPr>
            <a:spLocks noGrp="1"/>
          </p:cNvSpPr>
          <p:nvPr>
            <p:ph type="dt" sz="half" idx="2"/>
          </p:nvPr>
        </p:nvSpPr>
        <p:spPr>
          <a:xfrm>
            <a:off x="838200" y="6531429"/>
            <a:ext cx="2743200" cy="261296"/>
          </a:xfrm>
          <a:prstGeom prst="rect">
            <a:avLst/>
          </a:prstGeom>
        </p:spPr>
        <p:txBody>
          <a:bodyPr vert="horz" lIns="91440" tIns="45720" rIns="91440" bIns="45720" rtlCol="0" anchor="ctr"/>
          <a:lstStyle>
            <a:lvl1pPr algn="l">
              <a:defRPr sz="1200">
                <a:solidFill>
                  <a:srgbClr val="13912E"/>
                </a:solidFill>
              </a:defRPr>
            </a:lvl1pPr>
          </a:lstStyle>
          <a:p>
            <a:fld id="{2F8E1ECB-1D3A-E842-9C0C-48A299F8FC1C}" type="datetime1">
              <a:rPr lang="it-IT" smtClean="0"/>
              <a:t>16/12/2019</a:t>
            </a:fld>
            <a:endParaRPr lang="it-IT" dirty="0"/>
          </a:p>
        </p:txBody>
      </p:sp>
      <p:sp>
        <p:nvSpPr>
          <p:cNvPr id="6" name="Slide Number Placeholder 5">
            <a:extLst>
              <a:ext uri="{FF2B5EF4-FFF2-40B4-BE49-F238E27FC236}">
                <a16:creationId xmlns:a16="http://schemas.microsoft.com/office/drawing/2014/main" id="{BEA5E460-08A0-5E40-8A12-7D9D374F43E7}"/>
              </a:ext>
            </a:extLst>
          </p:cNvPr>
          <p:cNvSpPr>
            <a:spLocks noGrp="1"/>
          </p:cNvSpPr>
          <p:nvPr>
            <p:ph type="sldNum" sz="quarter" idx="4"/>
          </p:nvPr>
        </p:nvSpPr>
        <p:spPr>
          <a:xfrm>
            <a:off x="8610600" y="6531429"/>
            <a:ext cx="2743200" cy="261296"/>
          </a:xfrm>
          <a:prstGeom prst="rect">
            <a:avLst/>
          </a:prstGeom>
        </p:spPr>
        <p:txBody>
          <a:bodyPr vert="horz" lIns="91440" tIns="45720" rIns="91440" bIns="45720" rtlCol="0" anchor="ctr"/>
          <a:lstStyle>
            <a:lvl1pPr algn="r">
              <a:defRPr sz="1200">
                <a:solidFill>
                  <a:srgbClr val="13912E"/>
                </a:solidFill>
              </a:defRPr>
            </a:lvl1pPr>
          </a:lstStyle>
          <a:p>
            <a:fld id="{CC526A9B-8C67-7942-98DE-0DB5C5796EA1}" type="slidenum">
              <a:rPr lang="it-IT" smtClean="0"/>
              <a:pPr/>
              <a:t>‹N›</a:t>
            </a:fld>
            <a:endParaRPr lang="it-IT" dirty="0"/>
          </a:p>
        </p:txBody>
      </p:sp>
      <p:sp>
        <p:nvSpPr>
          <p:cNvPr id="9" name="Footer Placeholder 4">
            <a:extLst>
              <a:ext uri="{FF2B5EF4-FFF2-40B4-BE49-F238E27FC236}">
                <a16:creationId xmlns:a16="http://schemas.microsoft.com/office/drawing/2014/main" id="{5D94AA30-3640-7C45-90D5-A83DB48366BE}"/>
              </a:ext>
            </a:extLst>
          </p:cNvPr>
          <p:cNvSpPr>
            <a:spLocks noGrp="1"/>
          </p:cNvSpPr>
          <p:nvPr>
            <p:ph type="ftr" sz="quarter" idx="3"/>
          </p:nvPr>
        </p:nvSpPr>
        <p:spPr>
          <a:xfrm>
            <a:off x="4038600" y="6531429"/>
            <a:ext cx="4114800" cy="261296"/>
          </a:xfrm>
          <a:prstGeom prst="rect">
            <a:avLst/>
          </a:prstGeom>
        </p:spPr>
        <p:txBody>
          <a:bodyPr vert="horz" lIns="91440" tIns="45720" rIns="91440" bIns="45720" rtlCol="0" anchor="ctr"/>
          <a:lstStyle>
            <a:lvl1pPr algn="ctr">
              <a:defRPr sz="1200">
                <a:solidFill>
                  <a:srgbClr val="13912E"/>
                </a:solidFill>
              </a:defRPr>
            </a:lvl1pPr>
          </a:lstStyle>
          <a:p>
            <a:r>
              <a:rPr lang="it-IT" dirty="0" err="1"/>
              <a:t>www.panacearesearch.eu</a:t>
            </a:r>
            <a:endParaRPr lang="it-IT" dirty="0"/>
          </a:p>
        </p:txBody>
      </p:sp>
    </p:spTree>
    <p:extLst>
      <p:ext uri="{BB962C8B-B14F-4D97-AF65-F5344CB8AC3E}">
        <p14:creationId xmlns:p14="http://schemas.microsoft.com/office/powerpoint/2010/main" val="3086148653"/>
      </p:ext>
    </p:extLst>
  </p:cSld>
  <p:clrMap bg1="lt1" tx1="dk1" bg2="lt2" tx2="dk2" accent1="accent1" accent2="accent2" accent3="accent3" accent4="accent4" accent5="accent5" accent6="accent6" hlink="hlink" folHlink="folHlink"/>
  <p:sldLayoutIdLst>
    <p:sldLayoutId id="2147483674" r:id="rId1"/>
    <p:sldLayoutId id="2147483669" r:id="rId2"/>
  </p:sldLayoutIdLst>
  <p:hf hdr="0"/>
  <p:txStyles>
    <p:titleStyle>
      <a:lvl1pPr algn="r" defTabSz="914400" rtl="0" eaLnBrk="1" latinLnBrk="0" hangingPunct="1">
        <a:lnSpc>
          <a:spcPct val="90000"/>
        </a:lnSpc>
        <a:spcBef>
          <a:spcPct val="0"/>
        </a:spcBef>
        <a:buNone/>
        <a:defRPr sz="4400" b="0" i="0" kern="1200">
          <a:solidFill>
            <a:srgbClr val="666666"/>
          </a:solidFill>
          <a:latin typeface="Source Serif Pro" panose="02040603050405020204" pitchFamily="18" charset="0"/>
          <a:ea typeface="Source Serif Pro" panose="02040603050405020204" pitchFamily="18" charset="0"/>
          <a:cs typeface="+mj-cs"/>
        </a:defRPr>
      </a:lvl1pPr>
    </p:titleStyle>
    <p:bodyStyle>
      <a:lvl1pPr marL="228600" indent="-228600" algn="l" defTabSz="914400" rtl="0" eaLnBrk="1" latinLnBrk="0" hangingPunct="1">
        <a:lnSpc>
          <a:spcPct val="90000"/>
        </a:lnSpc>
        <a:spcBef>
          <a:spcPts val="1000"/>
        </a:spcBef>
        <a:buSzPct val="120000"/>
        <a:buFontTx/>
        <a:buBlip>
          <a:blip r:embed="rId6"/>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hyperlink" Target="https://panacearesearch.eu/news/panacea-research-result-cyber-security-models-health-services-and-medical-device-life-cycles" TargetMode="External"/><Relationship Id="rId7"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s://panacearesearch.eu/newsletter" TargetMode="External"/><Relationship Id="rId7" Type="http://schemas.openxmlformats.org/officeDocument/2006/relationships/hyperlink" Target="https://panacearesearch.eu/contact-us" TargetMode="External"/><Relationship Id="rId12" Type="http://schemas.openxmlformats.org/officeDocument/2006/relationships/image" Target="../media/image6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panacearesearch.eu/user/login" TargetMode="External"/><Relationship Id="rId11" Type="http://schemas.openxmlformats.org/officeDocument/2006/relationships/image" Target="../media/image62.png"/><Relationship Id="rId5" Type="http://schemas.openxmlformats.org/officeDocument/2006/relationships/hyperlink" Target="https://www.linkedin.com/company/20528610/admin/" TargetMode="External"/><Relationship Id="rId10" Type="http://schemas.openxmlformats.org/officeDocument/2006/relationships/image" Target="../media/image61.png"/><Relationship Id="rId4" Type="http://schemas.openxmlformats.org/officeDocument/2006/relationships/hyperlink" Target="https://twitter.com/H2020Panacea" TargetMode="External"/><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67.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66.png"/><Relationship Id="rId17" Type="http://schemas.openxmlformats.org/officeDocument/2006/relationships/image" Target="../media/image69.png"/><Relationship Id="rId2" Type="http://schemas.openxmlformats.org/officeDocument/2006/relationships/image" Target="../media/image19.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65.png"/><Relationship Id="rId5" Type="http://schemas.openxmlformats.org/officeDocument/2006/relationships/image" Target="../media/image22.png"/><Relationship Id="rId15" Type="http://schemas.openxmlformats.org/officeDocument/2006/relationships/image" Target="../media/image27.jpe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64.jpeg"/><Relationship Id="rId1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6.png"/><Relationship Id="rId3" Type="http://schemas.openxmlformats.org/officeDocument/2006/relationships/image" Target="../media/image10.jpg"/><Relationship Id="rId7" Type="http://schemas.openxmlformats.org/officeDocument/2006/relationships/hyperlink" Target="https://panacearesearch.eu/" TargetMode="External"/><Relationship Id="rId12"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jpg"/><Relationship Id="rId11" Type="http://schemas.openxmlformats.org/officeDocument/2006/relationships/image" Target="../media/image43.png"/><Relationship Id="rId5" Type="http://schemas.openxmlformats.org/officeDocument/2006/relationships/image" Target="../media/image3.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xml"/><Relationship Id="rId7" Type="http://schemas.openxmlformats.org/officeDocument/2006/relationships/image" Target="../media/image24.png"/><Relationship Id="rId12" Type="http://schemas.openxmlformats.org/officeDocument/2006/relationships/image" Target="../media/image3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48.jpg"/><Relationship Id="rId5" Type="http://schemas.openxmlformats.org/officeDocument/2006/relationships/diagramColors" Target="../diagrams/colors1.xml"/><Relationship Id="rId10" Type="http://schemas.openxmlformats.org/officeDocument/2006/relationships/image" Target="../media/image47.jpg"/><Relationship Id="rId4" Type="http://schemas.openxmlformats.org/officeDocument/2006/relationships/diagramQuickStyle" Target="../diagrams/quickStyle1.xml"/><Relationship Id="rId9" Type="http://schemas.openxmlformats.org/officeDocument/2006/relationships/image" Target="../media/image46.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4ED2-4E8D-2D43-9D66-1D1C798E89B3}"/>
              </a:ext>
            </a:extLst>
          </p:cNvPr>
          <p:cNvSpPr>
            <a:spLocks noGrp="1"/>
          </p:cNvSpPr>
          <p:nvPr>
            <p:ph type="title"/>
          </p:nvPr>
        </p:nvSpPr>
        <p:spPr>
          <a:xfrm>
            <a:off x="4688959" y="2009553"/>
            <a:ext cx="7114352" cy="2293999"/>
          </a:xfrm>
        </p:spPr>
        <p:txBody>
          <a:bodyPr>
            <a:normAutofit fontScale="90000"/>
          </a:bodyPr>
          <a:lstStyle/>
          <a:p>
            <a:r>
              <a:rPr lang="en-GB" dirty="0">
                <a:solidFill>
                  <a:schemeClr val="tx1"/>
                </a:solidFill>
              </a:rPr>
              <a:t>The </a:t>
            </a:r>
            <a:r>
              <a:rPr lang="it-IT" dirty="0">
                <a:solidFill>
                  <a:schemeClr val="tx1"/>
                </a:solidFill>
              </a:rPr>
              <a:t>Panacearesearch.eu</a:t>
            </a:r>
            <a:r>
              <a:rPr lang="en-GB" dirty="0">
                <a:solidFill>
                  <a:schemeClr val="tx1"/>
                </a:solidFill>
              </a:rPr>
              <a:t> project</a:t>
            </a:r>
            <a:br>
              <a:rPr lang="en-GB" dirty="0">
                <a:solidFill>
                  <a:schemeClr val="tx1"/>
                </a:solidFill>
              </a:rPr>
            </a:br>
            <a:r>
              <a:rPr lang="en-US" sz="2000" dirty="0">
                <a:solidFill>
                  <a:schemeClr val="tx1"/>
                </a:solidFill>
              </a:rPr>
              <a:t>January 2019-December2021</a:t>
            </a:r>
            <a:br>
              <a:rPr lang="en-US" sz="2000" dirty="0">
                <a:solidFill>
                  <a:schemeClr val="tx1"/>
                </a:solidFill>
              </a:rPr>
            </a:br>
            <a:br>
              <a:rPr lang="en-GB" dirty="0">
                <a:solidFill>
                  <a:schemeClr val="tx1"/>
                </a:solidFill>
              </a:rPr>
            </a:br>
            <a:r>
              <a:rPr lang="en-GB" altLang="x-none" i="1" kern="0" dirty="0">
                <a:solidFill>
                  <a:srgbClr val="000000"/>
                </a:solidFill>
                <a:latin typeface="Calibri" charset="0"/>
                <a:ea typeface="ＭＳ Ｐゴシック" charset="-128"/>
              </a:rPr>
              <a:t>Name and date of event</a:t>
            </a:r>
            <a:endParaRPr lang="en-GB" i="1" dirty="0">
              <a:solidFill>
                <a:schemeClr val="tx1"/>
              </a:solidFill>
            </a:endParaRPr>
          </a:p>
        </p:txBody>
      </p:sp>
      <p:sp>
        <p:nvSpPr>
          <p:cNvPr id="7" name="Text Placeholder 6">
            <a:extLst>
              <a:ext uri="{FF2B5EF4-FFF2-40B4-BE49-F238E27FC236}">
                <a16:creationId xmlns:a16="http://schemas.microsoft.com/office/drawing/2014/main" id="{BDDAE2C1-7542-A840-8532-85B26E092B91}"/>
              </a:ext>
            </a:extLst>
          </p:cNvPr>
          <p:cNvSpPr>
            <a:spLocks noGrp="1"/>
          </p:cNvSpPr>
          <p:nvPr>
            <p:ph type="body" sz="quarter" idx="14"/>
          </p:nvPr>
        </p:nvSpPr>
        <p:spPr/>
        <p:txBody>
          <a:bodyPr>
            <a:normAutofit fontScale="92500" lnSpcReduction="20000"/>
          </a:bodyPr>
          <a:lstStyle/>
          <a:p>
            <a:endParaRPr lang="en-GB" dirty="0"/>
          </a:p>
        </p:txBody>
      </p:sp>
      <p:sp>
        <p:nvSpPr>
          <p:cNvPr id="8" name="Text Placeholder 7">
            <a:extLst>
              <a:ext uri="{FF2B5EF4-FFF2-40B4-BE49-F238E27FC236}">
                <a16:creationId xmlns:a16="http://schemas.microsoft.com/office/drawing/2014/main" id="{58732E38-DA6A-7E48-8586-43F9224CEC56}"/>
              </a:ext>
            </a:extLst>
          </p:cNvPr>
          <p:cNvSpPr>
            <a:spLocks noGrp="1"/>
          </p:cNvSpPr>
          <p:nvPr>
            <p:ph type="body" sz="quarter" idx="15"/>
          </p:nvPr>
        </p:nvSpPr>
        <p:spPr/>
        <p:txBody>
          <a:bodyPr/>
          <a:lstStyle/>
          <a:p>
            <a:r>
              <a:rPr lang="en-GB" dirty="0">
                <a:solidFill>
                  <a:schemeClr val="tx1"/>
                </a:solidFill>
              </a:rPr>
              <a:t>Organisation </a:t>
            </a:r>
          </a:p>
        </p:txBody>
      </p:sp>
      <p:pic>
        <p:nvPicPr>
          <p:cNvPr id="9" name="Picture 2" descr="EU">
            <a:extLst>
              <a:ext uri="{FF2B5EF4-FFF2-40B4-BE49-F238E27FC236}">
                <a16:creationId xmlns:a16="http://schemas.microsoft.com/office/drawing/2014/main" id="{E21F5276-1B99-6844-9904-720FE06D6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589" y="5793901"/>
            <a:ext cx="590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tangolo 14">
            <a:extLst>
              <a:ext uri="{FF2B5EF4-FFF2-40B4-BE49-F238E27FC236}">
                <a16:creationId xmlns:a16="http://schemas.microsoft.com/office/drawing/2014/main" id="{A6FC4F83-663C-714D-9E91-B397E71DDE73}"/>
              </a:ext>
            </a:extLst>
          </p:cNvPr>
          <p:cNvSpPr>
            <a:spLocks noChangeArrowheads="1"/>
          </p:cNvSpPr>
          <p:nvPr/>
        </p:nvSpPr>
        <p:spPr bwMode="auto">
          <a:xfrm>
            <a:off x="6224050" y="5779613"/>
            <a:ext cx="4780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fontAlgn="base">
              <a:spcBef>
                <a:spcPct val="0"/>
              </a:spcBef>
              <a:spcAft>
                <a:spcPct val="0"/>
              </a:spcAft>
            </a:pPr>
            <a:r>
              <a:rPr lang="en-US" altLang="x-none" sz="1200" dirty="0">
                <a:solidFill>
                  <a:prstClr val="black"/>
                </a:solidFill>
                <a:latin typeface="Calibri" charset="0"/>
              </a:rPr>
              <a:t>Funded </a:t>
            </a:r>
            <a:r>
              <a:rPr lang="en-US" altLang="x-none" sz="1200" kern="1200" dirty="0">
                <a:solidFill>
                  <a:prstClr val="black"/>
                </a:solidFill>
                <a:latin typeface="Calibri" charset="0"/>
                <a:ea typeface="ＭＳ Ｐゴシック" charset="-128"/>
                <a:cs typeface="+mn-cs"/>
              </a:rPr>
              <a:t>by the </a:t>
            </a:r>
            <a:r>
              <a:rPr lang="en-GB" sz="1200" kern="1200" dirty="0">
                <a:solidFill>
                  <a:prstClr val="black"/>
                </a:solidFill>
                <a:latin typeface="Calibri" charset="0"/>
                <a:ea typeface="ＭＳ Ｐゴシック" charset="-128"/>
                <a:cs typeface="+mn-cs"/>
              </a:rPr>
              <a:t>European Union’s Horizon 2020 </a:t>
            </a:r>
            <a:br>
              <a:rPr lang="en-GB" sz="1200" kern="1200" dirty="0">
                <a:solidFill>
                  <a:prstClr val="black"/>
                </a:solidFill>
                <a:latin typeface="Calibri" charset="0"/>
                <a:ea typeface="ＭＳ Ｐゴシック" charset="-128"/>
                <a:cs typeface="+mn-cs"/>
              </a:rPr>
            </a:br>
            <a:r>
              <a:rPr lang="en-GB" sz="1200" kern="1200" dirty="0">
                <a:solidFill>
                  <a:prstClr val="black"/>
                </a:solidFill>
                <a:latin typeface="Calibri" charset="0"/>
                <a:ea typeface="ＭＳ Ｐゴシック" charset="-128"/>
                <a:cs typeface="+mn-cs"/>
              </a:rPr>
              <a:t>Research and Innovation Programme, under Grant Agreement no 826293</a:t>
            </a:r>
            <a:endParaRPr lang="en-US" altLang="x-none" sz="1200" dirty="0">
              <a:solidFill>
                <a:prstClr val="black"/>
              </a:solidFill>
              <a:latin typeface="Calibri" charset="0"/>
            </a:endParaRPr>
          </a:p>
        </p:txBody>
      </p:sp>
      <p:sp>
        <p:nvSpPr>
          <p:cNvPr id="11" name="Segnaposto piè di pagina 5">
            <a:extLst>
              <a:ext uri="{FF2B5EF4-FFF2-40B4-BE49-F238E27FC236}">
                <a16:creationId xmlns:a16="http://schemas.microsoft.com/office/drawing/2014/main" id="{D517E531-D7EE-D54C-A6F7-D5C0E7BEC984}"/>
              </a:ext>
            </a:extLst>
          </p:cNvPr>
          <p:cNvSpPr>
            <a:spLocks noGrp="1"/>
          </p:cNvSpPr>
          <p:nvPr>
            <p:ph type="ftr" sz="quarter" idx="3"/>
          </p:nvPr>
        </p:nvSpPr>
        <p:spPr>
          <a:xfrm>
            <a:off x="4221480" y="6531429"/>
            <a:ext cx="4114800" cy="261296"/>
          </a:xfrm>
        </p:spPr>
        <p:txBody>
          <a:bodyPr/>
          <a:lstStyle/>
          <a:p>
            <a:r>
              <a:rPr lang="it-IT" sz="2400" dirty="0" err="1"/>
              <a:t>www.panacearesearch.eu</a:t>
            </a:r>
            <a:endParaRPr lang="it-IT" sz="2400" dirty="0"/>
          </a:p>
        </p:txBody>
      </p:sp>
    </p:spTree>
    <p:extLst>
      <p:ext uri="{BB962C8B-B14F-4D97-AF65-F5344CB8AC3E}">
        <p14:creationId xmlns:p14="http://schemas.microsoft.com/office/powerpoint/2010/main" val="92495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23AF9C56-0601-4119-AC8A-BC17B6935C8B}"/>
              </a:ext>
            </a:extLst>
          </p:cNvPr>
          <p:cNvSpPr/>
          <p:nvPr/>
        </p:nvSpPr>
        <p:spPr>
          <a:xfrm>
            <a:off x="153057" y="981237"/>
            <a:ext cx="2880000" cy="444638"/>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50000"/>
                  </a:schemeClr>
                </a:solidFill>
              </a:rPr>
              <a:t>Research</a:t>
            </a:r>
          </a:p>
        </p:txBody>
      </p:sp>
      <p:sp>
        <p:nvSpPr>
          <p:cNvPr id="5" name="Segnaposto numero diapositiva 4"/>
          <p:cNvSpPr>
            <a:spLocks noGrp="1"/>
          </p:cNvSpPr>
          <p:nvPr>
            <p:ph type="sldNum" sz="quarter" idx="4"/>
          </p:nvPr>
        </p:nvSpPr>
        <p:spPr/>
        <p:txBody>
          <a:bodyPr/>
          <a:lstStyle/>
          <a:p>
            <a:fld id="{CC526A9B-8C67-7942-98DE-0DB5C5796EA1}" type="slidenum">
              <a:rPr lang="it-IT" smtClean="0"/>
              <a:pPr/>
              <a:t>10</a:t>
            </a:fld>
            <a:endParaRPr lang="it-IT" dirty="0"/>
          </a:p>
        </p:txBody>
      </p:sp>
      <p:sp>
        <p:nvSpPr>
          <p:cNvPr id="6" name="Segnaposto piè di pagina 5"/>
          <p:cNvSpPr>
            <a:spLocks noGrp="1"/>
          </p:cNvSpPr>
          <p:nvPr>
            <p:ph type="ftr" sz="quarter" idx="3"/>
          </p:nvPr>
        </p:nvSpPr>
        <p:spPr/>
        <p:txBody>
          <a:bodyPr/>
          <a:lstStyle/>
          <a:p>
            <a:r>
              <a:rPr lang="it-IT"/>
              <a:t>www.panacearesearch.eu</a:t>
            </a:r>
            <a:endParaRPr lang="it-IT" dirty="0"/>
          </a:p>
        </p:txBody>
      </p:sp>
      <p:sp>
        <p:nvSpPr>
          <p:cNvPr id="7" name="Titolo 1"/>
          <p:cNvSpPr>
            <a:spLocks noGrp="1"/>
          </p:cNvSpPr>
          <p:nvPr>
            <p:ph type="ctrTitle"/>
          </p:nvPr>
        </p:nvSpPr>
        <p:spPr>
          <a:xfrm>
            <a:off x="3220451" y="-12033"/>
            <a:ext cx="7415463" cy="770638"/>
          </a:xfrm>
        </p:spPr>
        <p:txBody>
          <a:bodyPr vert="horz" lIns="91440" tIns="45720" rIns="91440" bIns="45720" rtlCol="0" anchor="b">
            <a:normAutofit/>
          </a:bodyPr>
          <a:lstStyle/>
          <a:p>
            <a:pPr algn="l"/>
            <a:r>
              <a:rPr lang="en-GB" sz="4000" dirty="0">
                <a:solidFill>
                  <a:schemeClr val="bg1">
                    <a:lumMod val="50000"/>
                  </a:schemeClr>
                </a:solidFill>
              </a:rPr>
              <a:t>Results so far:</a:t>
            </a:r>
          </a:p>
        </p:txBody>
      </p:sp>
      <p:sp>
        <p:nvSpPr>
          <p:cNvPr id="15" name="CasellaDiTesto 14">
            <a:extLst>
              <a:ext uri="{FF2B5EF4-FFF2-40B4-BE49-F238E27FC236}">
                <a16:creationId xmlns:a16="http://schemas.microsoft.com/office/drawing/2014/main" id="{10BB4CC6-7280-41D8-B7F6-64420DFB339A}"/>
              </a:ext>
            </a:extLst>
          </p:cNvPr>
          <p:cNvSpPr txBox="1"/>
          <p:nvPr/>
        </p:nvSpPr>
        <p:spPr>
          <a:xfrm>
            <a:off x="153059" y="1557005"/>
            <a:ext cx="2879998" cy="3080843"/>
          </a:xfrm>
          <a:prstGeom prst="rect">
            <a:avLst/>
          </a:prstGeom>
          <a:noFill/>
        </p:spPr>
        <p:txBody>
          <a:bodyPr wrap="square" rtlCol="0">
            <a:spAutoFit/>
          </a:bodyPr>
          <a:lstStyle/>
          <a:p>
            <a:pPr marL="228600" lvl="0"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User Requirements</a:t>
            </a:r>
          </a:p>
          <a:p>
            <a:pPr marL="228600" lvl="0"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Analysis of Cyber Vulnerabilities and SOA Countermeasures in HCC</a:t>
            </a:r>
          </a:p>
          <a:p>
            <a:pPr marL="228600" lvl="0"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Healthcare organisation Model:</a:t>
            </a:r>
          </a:p>
          <a:p>
            <a:pPr marL="685800" lvl="1" indent="-228600" algn="just" defTabSz="914400">
              <a:lnSpc>
                <a:spcPct val="90000"/>
              </a:lnSpc>
              <a:spcBef>
                <a:spcPts val="1000"/>
              </a:spcBef>
              <a:buSzPct val="120000"/>
              <a:buBlip>
                <a:blip r:embed="rId2"/>
              </a:buBlip>
            </a:pPr>
            <a:r>
              <a:rPr lang="en-GB" sz="1200" dirty="0">
                <a:solidFill>
                  <a:srgbClr val="666666"/>
                </a:solidFill>
                <a:latin typeface="Acumin Pro" panose="020B0504020202020204" pitchFamily="34" charset="77"/>
                <a:hlinkClick r:id="rId3"/>
              </a:rPr>
              <a:t>https://panacearesearch.eu/news/panacea-research-result-cyber-security-models-health-services-and-medical-device-life-cycles</a:t>
            </a:r>
            <a:r>
              <a:rPr lang="en-GB" sz="1200" dirty="0">
                <a:solidFill>
                  <a:srgbClr val="666666"/>
                </a:solidFill>
                <a:latin typeface="Acumin Pro" panose="020B0504020202020204" pitchFamily="34" charset="77"/>
              </a:rPr>
              <a:t> </a:t>
            </a:r>
          </a:p>
          <a:p>
            <a:endParaRPr lang="en-GB" dirty="0"/>
          </a:p>
        </p:txBody>
      </p:sp>
      <p:sp>
        <p:nvSpPr>
          <p:cNvPr id="20" name="Rettangolo 19">
            <a:extLst>
              <a:ext uri="{FF2B5EF4-FFF2-40B4-BE49-F238E27FC236}">
                <a16:creationId xmlns:a16="http://schemas.microsoft.com/office/drawing/2014/main" id="{60DC26B4-F97D-46E7-AC2D-1142867213D0}"/>
              </a:ext>
            </a:extLst>
          </p:cNvPr>
          <p:cNvSpPr/>
          <p:nvPr/>
        </p:nvSpPr>
        <p:spPr>
          <a:xfrm>
            <a:off x="6164643" y="980356"/>
            <a:ext cx="2880000" cy="4464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50000"/>
                  </a:schemeClr>
                </a:solidFill>
              </a:rPr>
              <a:t>Synergies &amp; Policy</a:t>
            </a:r>
          </a:p>
        </p:txBody>
      </p:sp>
      <p:sp>
        <p:nvSpPr>
          <p:cNvPr id="21" name="Rettangolo 20">
            <a:extLst>
              <a:ext uri="{FF2B5EF4-FFF2-40B4-BE49-F238E27FC236}">
                <a16:creationId xmlns:a16="http://schemas.microsoft.com/office/drawing/2014/main" id="{CC2EF9CE-E704-40EF-83A4-390EDC956A1B}"/>
              </a:ext>
            </a:extLst>
          </p:cNvPr>
          <p:cNvSpPr/>
          <p:nvPr/>
        </p:nvSpPr>
        <p:spPr>
          <a:xfrm>
            <a:off x="9170436" y="977322"/>
            <a:ext cx="2880000" cy="4464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50000"/>
                  </a:schemeClr>
                </a:solidFill>
              </a:rPr>
              <a:t>Community</a:t>
            </a:r>
          </a:p>
        </p:txBody>
      </p:sp>
      <p:sp>
        <p:nvSpPr>
          <p:cNvPr id="16" name="Rettangolo 15">
            <a:extLst>
              <a:ext uri="{FF2B5EF4-FFF2-40B4-BE49-F238E27FC236}">
                <a16:creationId xmlns:a16="http://schemas.microsoft.com/office/drawing/2014/main" id="{20C3112E-5304-4C1D-99F5-D467AD5F6A7B}"/>
              </a:ext>
            </a:extLst>
          </p:cNvPr>
          <p:cNvSpPr/>
          <p:nvPr/>
        </p:nvSpPr>
        <p:spPr>
          <a:xfrm>
            <a:off x="3158850" y="980356"/>
            <a:ext cx="2880000" cy="4464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50000"/>
                  </a:schemeClr>
                </a:solidFill>
              </a:rPr>
              <a:t>Innovation</a:t>
            </a:r>
          </a:p>
        </p:txBody>
      </p:sp>
      <p:grpSp>
        <p:nvGrpSpPr>
          <p:cNvPr id="28" name="Gruppo 27">
            <a:extLst>
              <a:ext uri="{FF2B5EF4-FFF2-40B4-BE49-F238E27FC236}">
                <a16:creationId xmlns:a16="http://schemas.microsoft.com/office/drawing/2014/main" id="{73D49EA8-3044-458A-93B7-C0F5AA47EB02}"/>
              </a:ext>
            </a:extLst>
          </p:cNvPr>
          <p:cNvGrpSpPr/>
          <p:nvPr/>
        </p:nvGrpSpPr>
        <p:grpSpPr>
          <a:xfrm>
            <a:off x="148705" y="4516450"/>
            <a:ext cx="11901731" cy="1717200"/>
            <a:chOff x="210209" y="4700247"/>
            <a:chExt cx="11901731" cy="1717200"/>
          </a:xfrm>
        </p:grpSpPr>
        <p:pic>
          <p:nvPicPr>
            <p:cNvPr id="4" name="Immagine 3">
              <a:extLst>
                <a:ext uri="{FF2B5EF4-FFF2-40B4-BE49-F238E27FC236}">
                  <a16:creationId xmlns:a16="http://schemas.microsoft.com/office/drawing/2014/main" id="{B455B52B-6200-44E7-9B9A-B7C212FA6F6C}"/>
                </a:ext>
              </a:extLst>
            </p:cNvPr>
            <p:cNvPicPr>
              <a:picLocks noChangeAspect="1"/>
            </p:cNvPicPr>
            <p:nvPr/>
          </p:nvPicPr>
          <p:blipFill rotWithShape="1">
            <a:blip r:embed="rId4"/>
            <a:srcRect l="2790" t="5147" r="2700" b="10124"/>
            <a:stretch/>
          </p:blipFill>
          <p:spPr>
            <a:xfrm>
              <a:off x="210209" y="4700247"/>
              <a:ext cx="2879998" cy="1716833"/>
            </a:xfrm>
            <a:prstGeom prst="rect">
              <a:avLst/>
            </a:prstGeom>
            <a:blipFill dpi="0" rotWithShape="1">
              <a:blip r:embed="rId5">
                <a:alphaModFix amt="0"/>
              </a:blip>
              <a:srcRect/>
              <a:stretch>
                <a:fillRect/>
              </a:stretch>
            </a:blipFill>
          </p:spPr>
        </p:pic>
        <p:pic>
          <p:nvPicPr>
            <p:cNvPr id="9" name="Immagine 8">
              <a:extLst>
                <a:ext uri="{FF2B5EF4-FFF2-40B4-BE49-F238E27FC236}">
                  <a16:creationId xmlns:a16="http://schemas.microsoft.com/office/drawing/2014/main" id="{38E96E10-552B-4150-A311-0C8BD06BE14D}"/>
                </a:ext>
              </a:extLst>
            </p:cNvPr>
            <p:cNvPicPr>
              <a:picLocks/>
            </p:cNvPicPr>
            <p:nvPr/>
          </p:nvPicPr>
          <p:blipFill rotWithShape="1">
            <a:blip r:embed="rId6"/>
            <a:srcRect t="1194" b="8566"/>
            <a:stretch/>
          </p:blipFill>
          <p:spPr>
            <a:xfrm>
              <a:off x="3220451" y="4700247"/>
              <a:ext cx="2880000" cy="1717200"/>
            </a:xfrm>
            <a:prstGeom prst="rect">
              <a:avLst/>
            </a:prstGeom>
          </p:spPr>
        </p:pic>
        <p:pic>
          <p:nvPicPr>
            <p:cNvPr id="12" name="Immagine 11">
              <a:extLst>
                <a:ext uri="{FF2B5EF4-FFF2-40B4-BE49-F238E27FC236}">
                  <a16:creationId xmlns:a16="http://schemas.microsoft.com/office/drawing/2014/main" id="{8ACD92B3-0023-471D-865D-BB858B500232}"/>
                </a:ext>
              </a:extLst>
            </p:cNvPr>
            <p:cNvPicPr>
              <a:picLocks/>
            </p:cNvPicPr>
            <p:nvPr/>
          </p:nvPicPr>
          <p:blipFill rotWithShape="1">
            <a:blip r:embed="rId7"/>
            <a:srcRect l="3901" r="4750"/>
            <a:stretch/>
          </p:blipFill>
          <p:spPr>
            <a:xfrm>
              <a:off x="6221793" y="4700247"/>
              <a:ext cx="2880000" cy="1717200"/>
            </a:xfrm>
            <a:prstGeom prst="rect">
              <a:avLst/>
            </a:prstGeom>
          </p:spPr>
        </p:pic>
        <p:pic>
          <p:nvPicPr>
            <p:cNvPr id="19" name="Immagine 18">
              <a:extLst>
                <a:ext uri="{FF2B5EF4-FFF2-40B4-BE49-F238E27FC236}">
                  <a16:creationId xmlns:a16="http://schemas.microsoft.com/office/drawing/2014/main" id="{9E67E249-F876-44D9-A3F8-ECFA1742B601}"/>
                </a:ext>
              </a:extLst>
            </p:cNvPr>
            <p:cNvPicPr>
              <a:picLocks/>
            </p:cNvPicPr>
            <p:nvPr/>
          </p:nvPicPr>
          <p:blipFill>
            <a:blip r:embed="rId8"/>
            <a:stretch>
              <a:fillRect/>
            </a:stretch>
          </p:blipFill>
          <p:spPr>
            <a:xfrm>
              <a:off x="9231940" y="4700247"/>
              <a:ext cx="2880000" cy="1717200"/>
            </a:xfrm>
            <a:prstGeom prst="rect">
              <a:avLst/>
            </a:prstGeom>
          </p:spPr>
        </p:pic>
      </p:grpSp>
      <p:sp>
        <p:nvSpPr>
          <p:cNvPr id="26" name="CasellaDiTesto 25">
            <a:extLst>
              <a:ext uri="{FF2B5EF4-FFF2-40B4-BE49-F238E27FC236}">
                <a16:creationId xmlns:a16="http://schemas.microsoft.com/office/drawing/2014/main" id="{C659A0E9-9D37-4856-A4DC-26C4971DEBE6}"/>
              </a:ext>
            </a:extLst>
          </p:cNvPr>
          <p:cNvSpPr txBox="1"/>
          <p:nvPr/>
        </p:nvSpPr>
        <p:spPr>
          <a:xfrm>
            <a:off x="6164643" y="1557005"/>
            <a:ext cx="2884451" cy="2883866"/>
          </a:xfrm>
          <a:prstGeom prst="rect">
            <a:avLst/>
          </a:prstGeom>
          <a:noFill/>
        </p:spPr>
        <p:txBody>
          <a:bodyPr wrap="square" rtlCol="0">
            <a:spAutoFit/>
          </a:bodyPr>
          <a:lstStyle/>
          <a:p>
            <a:pPr marL="228600" lvl="0"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6 Synergies:</a:t>
            </a:r>
          </a:p>
          <a:p>
            <a:pPr marL="685800" lvl="1" indent="-228600" defTabSz="914400">
              <a:lnSpc>
                <a:spcPct val="90000"/>
              </a:lnSpc>
              <a:spcBef>
                <a:spcPts val="1000"/>
              </a:spcBef>
              <a:buSzPct val="120000"/>
              <a:buBlip>
                <a:blip r:embed="rId2"/>
              </a:buBlip>
            </a:pPr>
            <a:r>
              <a:rPr lang="en-GB" dirty="0" err="1">
                <a:solidFill>
                  <a:srgbClr val="666666"/>
                </a:solidFill>
                <a:latin typeface="Acumin Pro" panose="020B0504020202020204" pitchFamily="34" charset="77"/>
              </a:rPr>
              <a:t>Curex</a:t>
            </a:r>
            <a:endParaRPr lang="en-GB" dirty="0">
              <a:solidFill>
                <a:srgbClr val="666666"/>
              </a:solidFill>
              <a:latin typeface="Acumin Pro" panose="020B0504020202020204" pitchFamily="34" charset="77"/>
            </a:endParaRPr>
          </a:p>
          <a:p>
            <a:pPr marL="685800" lvl="1" indent="-228600" defTabSz="914400">
              <a:lnSpc>
                <a:spcPct val="90000"/>
              </a:lnSpc>
              <a:spcBef>
                <a:spcPts val="1000"/>
              </a:spcBef>
              <a:buSzPct val="120000"/>
              <a:buBlip>
                <a:blip r:embed="rId2"/>
              </a:buBlip>
            </a:pPr>
            <a:r>
              <a:rPr lang="en-GB" dirty="0" err="1">
                <a:solidFill>
                  <a:srgbClr val="666666"/>
                </a:solidFill>
                <a:latin typeface="Acumin Pro" panose="020B0504020202020204" pitchFamily="34" charset="77"/>
              </a:rPr>
              <a:t>SecureHospital</a:t>
            </a:r>
            <a:endParaRPr lang="en-GB" dirty="0">
              <a:solidFill>
                <a:srgbClr val="666666"/>
              </a:solidFill>
              <a:latin typeface="Acumin Pro" panose="020B0504020202020204" pitchFamily="34" charset="77"/>
            </a:endParaRPr>
          </a:p>
          <a:p>
            <a:pPr marL="685800" lvl="1"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SPHINX</a:t>
            </a:r>
          </a:p>
          <a:p>
            <a:pPr marL="685800" lvl="1" indent="-228600" defTabSz="914400">
              <a:lnSpc>
                <a:spcPct val="90000"/>
              </a:lnSpc>
              <a:spcBef>
                <a:spcPts val="1000"/>
              </a:spcBef>
              <a:buSzPct val="120000"/>
              <a:buBlip>
                <a:blip r:embed="rId2"/>
              </a:buBlip>
            </a:pPr>
            <a:r>
              <a:rPr lang="en-GB" dirty="0" err="1">
                <a:solidFill>
                  <a:srgbClr val="666666"/>
                </a:solidFill>
                <a:latin typeface="Acumin Pro" panose="020B0504020202020204" pitchFamily="34" charset="77"/>
              </a:rPr>
              <a:t>Cyberwatching</a:t>
            </a:r>
            <a:endParaRPr lang="en-GB" dirty="0">
              <a:solidFill>
                <a:srgbClr val="666666"/>
              </a:solidFill>
              <a:latin typeface="Acumin Pro" panose="020B0504020202020204" pitchFamily="34" charset="77"/>
            </a:endParaRPr>
          </a:p>
          <a:p>
            <a:pPr marL="685800" lvl="1"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CYBERWISER.eu</a:t>
            </a:r>
          </a:p>
          <a:p>
            <a:pPr marL="685800" lvl="1"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ECHO</a:t>
            </a:r>
          </a:p>
          <a:p>
            <a:endParaRPr lang="en-GB" dirty="0"/>
          </a:p>
        </p:txBody>
      </p:sp>
      <p:sp>
        <p:nvSpPr>
          <p:cNvPr id="29" name="CasellaDiTesto 28">
            <a:extLst>
              <a:ext uri="{FF2B5EF4-FFF2-40B4-BE49-F238E27FC236}">
                <a16:creationId xmlns:a16="http://schemas.microsoft.com/office/drawing/2014/main" id="{A6B5A010-954F-437F-96B1-E8D3304D9ED8}"/>
              </a:ext>
            </a:extLst>
          </p:cNvPr>
          <p:cNvSpPr txBox="1"/>
          <p:nvPr/>
        </p:nvSpPr>
        <p:spPr>
          <a:xfrm>
            <a:off x="9170436" y="1584453"/>
            <a:ext cx="2884451" cy="1373709"/>
          </a:xfrm>
          <a:prstGeom prst="rect">
            <a:avLst/>
          </a:prstGeom>
          <a:noFill/>
        </p:spPr>
        <p:txBody>
          <a:bodyPr wrap="square" rtlCol="0">
            <a:spAutoFit/>
          </a:bodyPr>
          <a:lstStyle/>
          <a:p>
            <a:pPr marL="228600" lvl="0" indent="-228600" algn="just"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700+ Opted in Users</a:t>
            </a:r>
          </a:p>
          <a:p>
            <a:pPr marL="228600" lvl="0" indent="-228600" algn="just"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100+ Twitter Followers</a:t>
            </a:r>
          </a:p>
          <a:p>
            <a:pPr marL="228600" lvl="0" indent="-228600" algn="just"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30+ Newsletter Registered</a:t>
            </a:r>
          </a:p>
          <a:p>
            <a:endParaRPr lang="en-GB" dirty="0"/>
          </a:p>
        </p:txBody>
      </p:sp>
      <p:sp>
        <p:nvSpPr>
          <p:cNvPr id="30" name="CasellaDiTesto 29">
            <a:extLst>
              <a:ext uri="{FF2B5EF4-FFF2-40B4-BE49-F238E27FC236}">
                <a16:creationId xmlns:a16="http://schemas.microsoft.com/office/drawing/2014/main" id="{4E44A58D-DE21-4907-92DB-1AFC5C19946D}"/>
              </a:ext>
            </a:extLst>
          </p:cNvPr>
          <p:cNvSpPr txBox="1"/>
          <p:nvPr/>
        </p:nvSpPr>
        <p:spPr>
          <a:xfrm>
            <a:off x="3154399" y="1578231"/>
            <a:ext cx="2884451" cy="2627386"/>
          </a:xfrm>
          <a:prstGeom prst="rect">
            <a:avLst/>
          </a:prstGeom>
          <a:noFill/>
        </p:spPr>
        <p:txBody>
          <a:bodyPr wrap="square" rtlCol="0">
            <a:spAutoFit/>
          </a:bodyPr>
          <a:lstStyle/>
          <a:p>
            <a:pPr marL="228600"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End-user driven process</a:t>
            </a:r>
          </a:p>
          <a:p>
            <a:pPr marL="228600"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Holistic approach to cybersecurity</a:t>
            </a:r>
          </a:p>
          <a:p>
            <a:pPr marL="228600" lvl="0"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Cybersecurity Toolkit (under development)</a:t>
            </a:r>
          </a:p>
          <a:p>
            <a:pPr marL="685800" lvl="1"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Solution Toolkit</a:t>
            </a:r>
          </a:p>
          <a:p>
            <a:pPr marL="685800" lvl="1" indent="-228600" defTabSz="914400">
              <a:lnSpc>
                <a:spcPct val="90000"/>
              </a:lnSpc>
              <a:spcBef>
                <a:spcPts val="1000"/>
              </a:spcBef>
              <a:buSzPct val="120000"/>
              <a:buBlip>
                <a:blip r:embed="rId2"/>
              </a:buBlip>
            </a:pPr>
            <a:r>
              <a:rPr lang="en-GB" dirty="0">
                <a:solidFill>
                  <a:srgbClr val="666666"/>
                </a:solidFill>
                <a:latin typeface="Acumin Pro" panose="020B0504020202020204" pitchFamily="34" charset="77"/>
              </a:rPr>
              <a:t>Delivery Toolkit</a:t>
            </a:r>
          </a:p>
          <a:p>
            <a:endParaRPr lang="en-GB" dirty="0"/>
          </a:p>
        </p:txBody>
      </p:sp>
    </p:spTree>
    <p:extLst>
      <p:ext uri="{BB962C8B-B14F-4D97-AF65-F5344CB8AC3E}">
        <p14:creationId xmlns:p14="http://schemas.microsoft.com/office/powerpoint/2010/main" val="332957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4"/>
          </p:nvPr>
        </p:nvSpPr>
        <p:spPr/>
        <p:txBody>
          <a:bodyPr/>
          <a:lstStyle/>
          <a:p>
            <a:fld id="{CC526A9B-8C67-7942-98DE-0DB5C5796EA1}" type="slidenum">
              <a:rPr lang="it-IT" smtClean="0"/>
              <a:pPr/>
              <a:t>11</a:t>
            </a:fld>
            <a:endParaRPr lang="it-IT" dirty="0"/>
          </a:p>
        </p:txBody>
      </p:sp>
      <p:sp>
        <p:nvSpPr>
          <p:cNvPr id="6" name="Segnaposto piè di pagina 5"/>
          <p:cNvSpPr>
            <a:spLocks noGrp="1"/>
          </p:cNvSpPr>
          <p:nvPr>
            <p:ph type="ftr" sz="quarter" idx="3"/>
          </p:nvPr>
        </p:nvSpPr>
        <p:spPr/>
        <p:txBody>
          <a:bodyPr/>
          <a:lstStyle/>
          <a:p>
            <a:r>
              <a:rPr lang="it-IT"/>
              <a:t>www.panacearesearch.eu</a:t>
            </a:r>
            <a:endParaRPr lang="it-IT" dirty="0"/>
          </a:p>
        </p:txBody>
      </p:sp>
      <p:sp>
        <p:nvSpPr>
          <p:cNvPr id="7" name="Titolo 1"/>
          <p:cNvSpPr>
            <a:spLocks noGrp="1"/>
          </p:cNvSpPr>
          <p:nvPr>
            <p:ph type="ctrTitle"/>
          </p:nvPr>
        </p:nvSpPr>
        <p:spPr>
          <a:xfrm>
            <a:off x="3220451" y="-1873"/>
            <a:ext cx="7415463" cy="770638"/>
          </a:xfrm>
        </p:spPr>
        <p:txBody>
          <a:bodyPr vert="horz" lIns="91440" tIns="45720" rIns="91440" bIns="45720" rtlCol="0" anchor="b">
            <a:normAutofit/>
          </a:bodyPr>
          <a:lstStyle/>
          <a:p>
            <a:pPr algn="l"/>
            <a:r>
              <a:rPr lang="en-GB" sz="4000" dirty="0">
                <a:solidFill>
                  <a:schemeClr val="bg1">
                    <a:lumMod val="50000"/>
                  </a:schemeClr>
                </a:solidFill>
              </a:rPr>
              <a:t>Interested in collaborating?</a:t>
            </a:r>
          </a:p>
        </p:txBody>
      </p:sp>
      <p:sp>
        <p:nvSpPr>
          <p:cNvPr id="8" name="Rectangle 7">
            <a:extLst>
              <a:ext uri="{FF2B5EF4-FFF2-40B4-BE49-F238E27FC236}">
                <a16:creationId xmlns:a16="http://schemas.microsoft.com/office/drawing/2014/main" id="{C901B930-FDED-CD4B-94AF-2B3D7F552199}"/>
              </a:ext>
            </a:extLst>
          </p:cNvPr>
          <p:cNvSpPr/>
          <p:nvPr/>
        </p:nvSpPr>
        <p:spPr>
          <a:xfrm>
            <a:off x="619760" y="1387942"/>
            <a:ext cx="10942320" cy="4351961"/>
          </a:xfrm>
          <a:prstGeom prst="rect">
            <a:avLst/>
          </a:prstGeom>
        </p:spPr>
        <p:txBody>
          <a:bodyPr wrap="square">
            <a:spAutoFit/>
          </a:bodyPr>
          <a:lstStyle/>
          <a:p>
            <a:pPr marL="228600" lvl="0" indent="-228600" defTabSz="914400">
              <a:lnSpc>
                <a:spcPct val="90000"/>
              </a:lnSpc>
              <a:spcBef>
                <a:spcPts val="1000"/>
              </a:spcBef>
              <a:buSzPct val="120000"/>
              <a:buBlip>
                <a:blip r:embed="rId2"/>
              </a:buBlip>
            </a:pPr>
            <a:r>
              <a:rPr lang="it-IT" sz="3600" b="1" dirty="0" err="1">
                <a:solidFill>
                  <a:prstClr val="black"/>
                </a:solidFill>
              </a:rPr>
              <a:t>Register</a:t>
            </a:r>
            <a:r>
              <a:rPr lang="it-IT" sz="3600" b="1" dirty="0">
                <a:solidFill>
                  <a:prstClr val="black"/>
                </a:solidFill>
              </a:rPr>
              <a:t> to </a:t>
            </a:r>
            <a:r>
              <a:rPr lang="it-IT" sz="3600" b="1" dirty="0" err="1">
                <a:solidFill>
                  <a:prstClr val="black"/>
                </a:solidFill>
              </a:rPr>
              <a:t>our</a:t>
            </a:r>
            <a:r>
              <a:rPr lang="it-IT" sz="3600" b="1" dirty="0">
                <a:solidFill>
                  <a:prstClr val="black"/>
                </a:solidFill>
              </a:rPr>
              <a:t> </a:t>
            </a:r>
            <a:r>
              <a:rPr lang="it-IT" sz="3600" b="1" dirty="0">
                <a:solidFill>
                  <a:prstClr val="black"/>
                </a:solidFill>
                <a:hlinkClick r:id="rId3"/>
              </a:rPr>
              <a:t>newsletter</a:t>
            </a:r>
            <a:endParaRPr lang="it-IT" sz="3600" b="1" dirty="0">
              <a:solidFill>
                <a:prstClr val="black"/>
              </a:solidFill>
            </a:endParaRPr>
          </a:p>
          <a:p>
            <a:pPr marL="228600" lvl="0" indent="-228600" defTabSz="914400">
              <a:lnSpc>
                <a:spcPct val="90000"/>
              </a:lnSpc>
              <a:spcBef>
                <a:spcPts val="1000"/>
              </a:spcBef>
              <a:buSzPct val="120000"/>
              <a:buBlip>
                <a:blip r:embed="rId2"/>
              </a:buBlip>
            </a:pPr>
            <a:endParaRPr lang="en-US" sz="3600" b="1" dirty="0">
              <a:solidFill>
                <a:prstClr val="black"/>
              </a:solidFill>
            </a:endParaRPr>
          </a:p>
          <a:p>
            <a:pPr marL="228600" lvl="0" indent="-228600" defTabSz="914400">
              <a:lnSpc>
                <a:spcPct val="90000"/>
              </a:lnSpc>
              <a:spcBef>
                <a:spcPts val="1000"/>
              </a:spcBef>
              <a:buSzPct val="120000"/>
              <a:buBlip>
                <a:blip r:embed="rId2"/>
              </a:buBlip>
            </a:pPr>
            <a:r>
              <a:rPr lang="it-IT" sz="3600" b="1" dirty="0">
                <a:solidFill>
                  <a:prstClr val="black"/>
                </a:solidFill>
                <a:latin typeface="Acumin Pro" panose="020B0504020202020204" pitchFamily="34" charset="77"/>
              </a:rPr>
              <a:t>Follow </a:t>
            </a:r>
            <a:r>
              <a:rPr lang="it-IT" sz="3600" b="1" dirty="0" err="1">
                <a:solidFill>
                  <a:prstClr val="black"/>
                </a:solidFill>
                <a:latin typeface="Acumin Pro" panose="020B0504020202020204" pitchFamily="34" charset="77"/>
              </a:rPr>
              <a:t>us</a:t>
            </a:r>
            <a:r>
              <a:rPr lang="it-IT" sz="3600" b="1" dirty="0">
                <a:solidFill>
                  <a:prstClr val="black"/>
                </a:solidFill>
                <a:latin typeface="Acumin Pro" panose="020B0504020202020204" pitchFamily="34" charset="77"/>
              </a:rPr>
              <a:t> on </a:t>
            </a:r>
            <a:r>
              <a:rPr lang="it-IT" sz="3600" b="1" dirty="0">
                <a:solidFill>
                  <a:prstClr val="black"/>
                </a:solidFill>
                <a:latin typeface="Acumin Pro" panose="020B0504020202020204" pitchFamily="34" charset="77"/>
                <a:hlinkClick r:id="rId4"/>
              </a:rPr>
              <a:t>Twitter</a:t>
            </a:r>
            <a:r>
              <a:rPr lang="it-IT" sz="3600" b="1" dirty="0">
                <a:solidFill>
                  <a:prstClr val="black"/>
                </a:solidFill>
                <a:latin typeface="Acumin Pro" panose="020B0504020202020204" pitchFamily="34" charset="77"/>
              </a:rPr>
              <a:t> or </a:t>
            </a:r>
            <a:r>
              <a:rPr lang="it-IT" sz="3600" b="1" dirty="0">
                <a:solidFill>
                  <a:prstClr val="black"/>
                </a:solidFill>
                <a:latin typeface="Acumin Pro" panose="020B0504020202020204" pitchFamily="34" charset="77"/>
                <a:hlinkClick r:id="rId5"/>
              </a:rPr>
              <a:t>Linkedin</a:t>
            </a:r>
            <a:endParaRPr lang="it-IT" sz="3600" b="1" dirty="0">
              <a:solidFill>
                <a:prstClr val="black"/>
              </a:solidFill>
              <a:latin typeface="Acumin Pro" panose="020B0504020202020204" pitchFamily="34" charset="77"/>
            </a:endParaRPr>
          </a:p>
          <a:p>
            <a:pPr marL="228600" lvl="0" indent="-228600" defTabSz="914400">
              <a:lnSpc>
                <a:spcPct val="90000"/>
              </a:lnSpc>
              <a:spcBef>
                <a:spcPts val="1000"/>
              </a:spcBef>
              <a:buSzPct val="120000"/>
              <a:buBlip>
                <a:blip r:embed="rId2"/>
              </a:buBlip>
            </a:pPr>
            <a:endParaRPr lang="it-IT" sz="3600" b="1" dirty="0">
              <a:solidFill>
                <a:prstClr val="black"/>
              </a:solidFill>
              <a:latin typeface="Acumin Pro" panose="020B0504020202020204" pitchFamily="34" charset="77"/>
            </a:endParaRPr>
          </a:p>
          <a:p>
            <a:pPr marL="228600" lvl="0" indent="-228600" defTabSz="914400">
              <a:lnSpc>
                <a:spcPct val="90000"/>
              </a:lnSpc>
              <a:spcBef>
                <a:spcPts val="1000"/>
              </a:spcBef>
              <a:buSzPct val="120000"/>
              <a:buBlip>
                <a:blip r:embed="rId2"/>
              </a:buBlip>
            </a:pPr>
            <a:r>
              <a:rPr lang="it-IT" sz="3600" b="1" dirty="0" err="1">
                <a:solidFill>
                  <a:prstClr val="black"/>
                </a:solidFill>
                <a:latin typeface="Acumin Pro" panose="020B0504020202020204" pitchFamily="34" charset="77"/>
              </a:rPr>
              <a:t>Register</a:t>
            </a:r>
            <a:r>
              <a:rPr lang="it-IT" sz="3600" b="1" dirty="0">
                <a:solidFill>
                  <a:prstClr val="black"/>
                </a:solidFill>
                <a:latin typeface="Acumin Pro" panose="020B0504020202020204" pitchFamily="34" charset="77"/>
              </a:rPr>
              <a:t> </a:t>
            </a:r>
            <a:r>
              <a:rPr lang="it-IT" sz="3600" b="1" dirty="0" err="1">
                <a:solidFill>
                  <a:prstClr val="black"/>
                </a:solidFill>
                <a:latin typeface="Acumin Pro" panose="020B0504020202020204" pitchFamily="34" charset="77"/>
              </a:rPr>
              <a:t>as</a:t>
            </a:r>
            <a:r>
              <a:rPr lang="it-IT" sz="3600" b="1" dirty="0">
                <a:solidFill>
                  <a:prstClr val="black"/>
                </a:solidFill>
                <a:latin typeface="Acumin Pro" panose="020B0504020202020204" pitchFamily="34" charset="77"/>
              </a:rPr>
              <a:t> a user in </a:t>
            </a:r>
            <a:r>
              <a:rPr lang="it-IT" sz="3600" b="1" dirty="0" err="1">
                <a:solidFill>
                  <a:prstClr val="black"/>
                </a:solidFill>
                <a:latin typeface="Acumin Pro" panose="020B0504020202020204" pitchFamily="34" charset="77"/>
              </a:rPr>
              <a:t>our</a:t>
            </a:r>
            <a:r>
              <a:rPr lang="it-IT" sz="3600" b="1" dirty="0">
                <a:solidFill>
                  <a:prstClr val="black"/>
                </a:solidFill>
                <a:latin typeface="Acumin Pro" panose="020B0504020202020204" pitchFamily="34" charset="77"/>
              </a:rPr>
              <a:t> </a:t>
            </a:r>
            <a:r>
              <a:rPr lang="it-IT" sz="3600" b="1" dirty="0">
                <a:solidFill>
                  <a:prstClr val="black"/>
                </a:solidFill>
                <a:latin typeface="Acumin Pro" panose="020B0504020202020204" pitchFamily="34" charset="77"/>
                <a:hlinkClick r:id="rId6"/>
              </a:rPr>
              <a:t>community</a:t>
            </a:r>
            <a:endParaRPr lang="it-IT" sz="3600" b="1" dirty="0">
              <a:solidFill>
                <a:prstClr val="black"/>
              </a:solidFill>
              <a:latin typeface="Acumin Pro" panose="020B0504020202020204" pitchFamily="34" charset="77"/>
            </a:endParaRPr>
          </a:p>
          <a:p>
            <a:pPr marL="228600" lvl="0" indent="-228600" defTabSz="914400">
              <a:lnSpc>
                <a:spcPct val="90000"/>
              </a:lnSpc>
              <a:spcBef>
                <a:spcPts val="1000"/>
              </a:spcBef>
              <a:buSzPct val="120000"/>
              <a:buBlip>
                <a:blip r:embed="rId2"/>
              </a:buBlip>
            </a:pPr>
            <a:endParaRPr lang="it-IT" sz="3600" b="1" dirty="0">
              <a:solidFill>
                <a:prstClr val="black"/>
              </a:solidFill>
              <a:latin typeface="Acumin Pro" panose="020B0504020202020204" pitchFamily="34" charset="77"/>
            </a:endParaRPr>
          </a:p>
          <a:p>
            <a:pPr marL="228600" lvl="0" indent="-228600" defTabSz="914400">
              <a:lnSpc>
                <a:spcPct val="90000"/>
              </a:lnSpc>
              <a:spcBef>
                <a:spcPts val="1000"/>
              </a:spcBef>
              <a:buSzPct val="120000"/>
              <a:buBlip>
                <a:blip r:embed="rId2"/>
              </a:buBlip>
            </a:pPr>
            <a:r>
              <a:rPr lang="it-IT" sz="3600" b="1" dirty="0">
                <a:solidFill>
                  <a:prstClr val="black"/>
                </a:solidFill>
                <a:latin typeface="Acumin Pro" panose="020B0504020202020204" pitchFamily="34" charset="77"/>
                <a:hlinkClick r:id="rId7"/>
              </a:rPr>
              <a:t>Contact </a:t>
            </a:r>
            <a:r>
              <a:rPr lang="it-IT" sz="3600" b="1" dirty="0" err="1">
                <a:solidFill>
                  <a:prstClr val="black"/>
                </a:solidFill>
                <a:latin typeface="Acumin Pro" panose="020B0504020202020204" pitchFamily="34" charset="77"/>
                <a:hlinkClick r:id="rId7"/>
              </a:rPr>
              <a:t>us</a:t>
            </a:r>
            <a:r>
              <a:rPr lang="it-IT" sz="3600" b="1" dirty="0">
                <a:solidFill>
                  <a:prstClr val="black"/>
                </a:solidFill>
                <a:latin typeface="Acumin Pro" panose="020B0504020202020204" pitchFamily="34" charset="77"/>
              </a:rPr>
              <a:t> via </a:t>
            </a:r>
            <a:r>
              <a:rPr lang="it-IT" sz="3600" b="1" dirty="0" err="1">
                <a:solidFill>
                  <a:prstClr val="black"/>
                </a:solidFill>
                <a:latin typeface="Acumin Pro" panose="020B0504020202020204" pitchFamily="34" charset="77"/>
              </a:rPr>
              <a:t>our</a:t>
            </a:r>
            <a:r>
              <a:rPr lang="it-IT" sz="3600" b="1" dirty="0">
                <a:solidFill>
                  <a:prstClr val="black"/>
                </a:solidFill>
                <a:latin typeface="Acumin Pro" panose="020B0504020202020204" pitchFamily="34" charset="77"/>
              </a:rPr>
              <a:t> website</a:t>
            </a:r>
            <a:endParaRPr lang="it-IT" sz="3200" dirty="0"/>
          </a:p>
        </p:txBody>
      </p:sp>
      <p:pic>
        <p:nvPicPr>
          <p:cNvPr id="3" name="Immagine 2">
            <a:hlinkClick r:id="rId3"/>
            <a:extLst>
              <a:ext uri="{FF2B5EF4-FFF2-40B4-BE49-F238E27FC236}">
                <a16:creationId xmlns:a16="http://schemas.microsoft.com/office/drawing/2014/main" id="{EFDC77BD-2584-447F-B336-0621E461716A}"/>
              </a:ext>
            </a:extLst>
          </p:cNvPr>
          <p:cNvPicPr>
            <a:picLocks noChangeAspect="1"/>
          </p:cNvPicPr>
          <p:nvPr/>
        </p:nvPicPr>
        <p:blipFill>
          <a:blip r:embed="rId8"/>
          <a:stretch>
            <a:fillRect/>
          </a:stretch>
        </p:blipFill>
        <p:spPr>
          <a:xfrm>
            <a:off x="8127913" y="1187578"/>
            <a:ext cx="1695570" cy="1147433"/>
          </a:xfrm>
          <a:prstGeom prst="rect">
            <a:avLst/>
          </a:prstGeom>
        </p:spPr>
      </p:pic>
      <p:pic>
        <p:nvPicPr>
          <p:cNvPr id="10" name="Immagine 9">
            <a:hlinkClick r:id="rId4"/>
            <a:extLst>
              <a:ext uri="{FF2B5EF4-FFF2-40B4-BE49-F238E27FC236}">
                <a16:creationId xmlns:a16="http://schemas.microsoft.com/office/drawing/2014/main" id="{CF0DDBF5-DFA2-45C6-86D2-E3FB48F10CA3}"/>
              </a:ext>
            </a:extLst>
          </p:cNvPr>
          <p:cNvPicPr>
            <a:picLocks noChangeAspect="1"/>
          </p:cNvPicPr>
          <p:nvPr/>
        </p:nvPicPr>
        <p:blipFill>
          <a:blip r:embed="rId9"/>
          <a:stretch>
            <a:fillRect/>
          </a:stretch>
        </p:blipFill>
        <p:spPr>
          <a:xfrm>
            <a:off x="7464703" y="2555149"/>
            <a:ext cx="1550354" cy="995934"/>
          </a:xfrm>
          <a:prstGeom prst="rect">
            <a:avLst/>
          </a:prstGeom>
        </p:spPr>
      </p:pic>
      <p:pic>
        <p:nvPicPr>
          <p:cNvPr id="12" name="Immagine 11">
            <a:hlinkClick r:id="rId5"/>
            <a:extLst>
              <a:ext uri="{FF2B5EF4-FFF2-40B4-BE49-F238E27FC236}">
                <a16:creationId xmlns:a16="http://schemas.microsoft.com/office/drawing/2014/main" id="{9ED36140-28F0-4FF5-B515-497B466E3A10}"/>
              </a:ext>
            </a:extLst>
          </p:cNvPr>
          <p:cNvPicPr>
            <a:picLocks noChangeAspect="1"/>
          </p:cNvPicPr>
          <p:nvPr/>
        </p:nvPicPr>
        <p:blipFill rotWithShape="1">
          <a:blip r:embed="rId10"/>
          <a:srcRect t="1435" b="-1"/>
          <a:stretch/>
        </p:blipFill>
        <p:spPr>
          <a:xfrm>
            <a:off x="9128906" y="2429670"/>
            <a:ext cx="1239865" cy="1358902"/>
          </a:xfrm>
          <a:prstGeom prst="rect">
            <a:avLst/>
          </a:prstGeom>
        </p:spPr>
      </p:pic>
      <p:pic>
        <p:nvPicPr>
          <p:cNvPr id="14" name="Immagine 13">
            <a:hlinkClick r:id="rId6"/>
            <a:extLst>
              <a:ext uri="{FF2B5EF4-FFF2-40B4-BE49-F238E27FC236}">
                <a16:creationId xmlns:a16="http://schemas.microsoft.com/office/drawing/2014/main" id="{C953F345-98AB-4EAF-9B1B-AE843DCD6349}"/>
              </a:ext>
            </a:extLst>
          </p:cNvPr>
          <p:cNvPicPr>
            <a:picLocks noChangeAspect="1"/>
          </p:cNvPicPr>
          <p:nvPr/>
        </p:nvPicPr>
        <p:blipFill rotWithShape="1">
          <a:blip r:embed="rId11"/>
          <a:srcRect l="14258" t="2831" r="12459" b="2030"/>
          <a:stretch/>
        </p:blipFill>
        <p:spPr>
          <a:xfrm>
            <a:off x="8059328" y="3771221"/>
            <a:ext cx="1012653" cy="970272"/>
          </a:xfrm>
          <a:prstGeom prst="rect">
            <a:avLst/>
          </a:prstGeom>
        </p:spPr>
      </p:pic>
      <p:pic>
        <p:nvPicPr>
          <p:cNvPr id="16" name="Immagine 15">
            <a:hlinkClick r:id="rId7"/>
            <a:extLst>
              <a:ext uri="{FF2B5EF4-FFF2-40B4-BE49-F238E27FC236}">
                <a16:creationId xmlns:a16="http://schemas.microsoft.com/office/drawing/2014/main" id="{27A8D7A5-AA22-426D-A7A4-52D3C16F1334}"/>
              </a:ext>
            </a:extLst>
          </p:cNvPr>
          <p:cNvPicPr>
            <a:picLocks noChangeAspect="1"/>
          </p:cNvPicPr>
          <p:nvPr/>
        </p:nvPicPr>
        <p:blipFill>
          <a:blip r:embed="rId12"/>
          <a:stretch>
            <a:fillRect/>
          </a:stretch>
        </p:blipFill>
        <p:spPr>
          <a:xfrm>
            <a:off x="8659991" y="4830300"/>
            <a:ext cx="937829" cy="995934"/>
          </a:xfrm>
          <a:prstGeom prst="rect">
            <a:avLst/>
          </a:prstGeom>
        </p:spPr>
      </p:pic>
    </p:spTree>
    <p:extLst>
      <p:ext uri="{BB962C8B-B14F-4D97-AF65-F5344CB8AC3E}">
        <p14:creationId xmlns:p14="http://schemas.microsoft.com/office/powerpoint/2010/main" val="2725572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3"/>
          </p:nvPr>
        </p:nvSpPr>
        <p:spPr>
          <a:xfrm>
            <a:off x="838200" y="928049"/>
            <a:ext cx="10446843" cy="4505188"/>
          </a:xfrm>
        </p:spPr>
        <p:txBody>
          <a:bodyPr>
            <a:normAutofit fontScale="92500" lnSpcReduction="10000"/>
          </a:bodyPr>
          <a:lstStyle/>
          <a:p>
            <a:pPr marL="0" indent="0">
              <a:buNone/>
            </a:pPr>
            <a:br>
              <a:rPr lang="it-IT" sz="2000" dirty="0">
                <a:solidFill>
                  <a:schemeClr val="tx1"/>
                </a:solidFill>
                <a:latin typeface="+mn-lt"/>
              </a:rPr>
            </a:br>
            <a:r>
              <a:rPr lang="it-IT" sz="2000" b="1" dirty="0" err="1">
                <a:solidFill>
                  <a:schemeClr val="tx1"/>
                </a:solidFill>
                <a:latin typeface="+mn-lt"/>
              </a:rPr>
              <a:t>Main</a:t>
            </a:r>
            <a:r>
              <a:rPr lang="it-IT" sz="2000" b="1" dirty="0">
                <a:solidFill>
                  <a:schemeClr val="tx1"/>
                </a:solidFill>
                <a:latin typeface="+mn-lt"/>
              </a:rPr>
              <a:t> </a:t>
            </a:r>
            <a:r>
              <a:rPr lang="it-IT" sz="2000" b="1" dirty="0" err="1">
                <a:solidFill>
                  <a:schemeClr val="tx1"/>
                </a:solidFill>
                <a:latin typeface="+mn-lt"/>
              </a:rPr>
              <a:t>contact</a:t>
            </a:r>
            <a:r>
              <a:rPr lang="it-IT" sz="2000" b="1" dirty="0">
                <a:solidFill>
                  <a:schemeClr val="tx1"/>
                </a:solidFill>
                <a:latin typeface="+mn-lt"/>
              </a:rPr>
              <a:t>:</a:t>
            </a:r>
            <a:br>
              <a:rPr lang="it-IT" sz="2000" dirty="0">
                <a:solidFill>
                  <a:schemeClr val="tx1"/>
                </a:solidFill>
                <a:latin typeface="+mn-lt"/>
              </a:rPr>
            </a:br>
            <a:r>
              <a:rPr lang="it-IT" sz="2000" dirty="0">
                <a:solidFill>
                  <a:schemeClr val="tx1"/>
                </a:solidFill>
                <a:latin typeface="+mn-lt"/>
              </a:rPr>
              <a:t>Name </a:t>
            </a:r>
            <a:r>
              <a:rPr lang="it-IT" sz="2000" dirty="0" err="1">
                <a:solidFill>
                  <a:schemeClr val="tx1"/>
                </a:solidFill>
                <a:latin typeface="+mn-lt"/>
              </a:rPr>
              <a:t>Surname</a:t>
            </a:r>
            <a:r>
              <a:rPr lang="it-IT" sz="2000" dirty="0">
                <a:solidFill>
                  <a:schemeClr val="tx1"/>
                </a:solidFill>
                <a:latin typeface="+mn-lt"/>
              </a:rPr>
              <a:t>, Email.</a:t>
            </a:r>
            <a:br>
              <a:rPr lang="it-IT" sz="2000" dirty="0">
                <a:solidFill>
                  <a:schemeClr val="tx1"/>
                </a:solidFill>
                <a:latin typeface="+mn-lt"/>
              </a:rPr>
            </a:br>
            <a:br>
              <a:rPr lang="it-IT" sz="2000" dirty="0">
                <a:solidFill>
                  <a:schemeClr val="tx1"/>
                </a:solidFill>
                <a:latin typeface="+mn-lt"/>
              </a:rPr>
            </a:br>
            <a:r>
              <a:rPr lang="it-IT" sz="2000" b="1" dirty="0">
                <a:solidFill>
                  <a:schemeClr val="tx1"/>
                </a:solidFill>
                <a:latin typeface="+mn-lt"/>
              </a:rPr>
              <a:t>Organisation:</a:t>
            </a:r>
          </a:p>
          <a:p>
            <a:pPr marL="0" indent="0">
              <a:buNone/>
            </a:pPr>
            <a:r>
              <a:rPr lang="it-IT" sz="2000" dirty="0">
                <a:solidFill>
                  <a:schemeClr val="tx1"/>
                </a:solidFill>
                <a:latin typeface="+mn-lt"/>
              </a:rPr>
              <a:t>YOUR ORGANISATION’S NAME</a:t>
            </a:r>
          </a:p>
          <a:p>
            <a:pPr marL="0" indent="0">
              <a:buNone/>
            </a:pPr>
            <a:endParaRPr lang="it-IT" sz="2000" dirty="0">
              <a:solidFill>
                <a:schemeClr val="tx1"/>
              </a:solidFill>
              <a:latin typeface="+mn-lt"/>
            </a:endParaRPr>
          </a:p>
          <a:p>
            <a:pPr marL="0" indent="0">
              <a:buNone/>
            </a:pPr>
            <a:endParaRPr lang="it-IT" sz="2000" dirty="0">
              <a:solidFill>
                <a:schemeClr val="tx1"/>
              </a:solidFill>
              <a:latin typeface="+mn-lt"/>
            </a:endParaRPr>
          </a:p>
          <a:p>
            <a:pPr marL="0" indent="0">
              <a:buNone/>
            </a:pPr>
            <a:br>
              <a:rPr lang="en-GB" sz="2000" dirty="0">
                <a:solidFill>
                  <a:schemeClr val="tx1"/>
                </a:solidFill>
                <a:latin typeface="+mn-lt"/>
              </a:rPr>
            </a:br>
            <a:br>
              <a:rPr lang="en-GB" sz="2000" dirty="0">
                <a:solidFill>
                  <a:schemeClr val="tx1"/>
                </a:solidFill>
                <a:latin typeface="+mn-lt"/>
              </a:rPr>
            </a:br>
            <a:br>
              <a:rPr lang="en-GB" sz="2000" dirty="0">
                <a:solidFill>
                  <a:schemeClr val="tx1"/>
                </a:solidFill>
                <a:latin typeface="+mn-lt"/>
              </a:rPr>
            </a:br>
            <a:r>
              <a:rPr lang="en-GB" sz="2500" dirty="0">
                <a:solidFill>
                  <a:schemeClr val="tx1"/>
                </a:solidFill>
                <a:latin typeface="+mn-lt"/>
              </a:rPr>
              <a:t>www.panacearesearch.eu</a:t>
            </a:r>
            <a:br>
              <a:rPr lang="en-GB" sz="2000" dirty="0">
                <a:solidFill>
                  <a:schemeClr val="tx1"/>
                </a:solidFill>
                <a:latin typeface="+mn-lt"/>
              </a:rPr>
            </a:br>
            <a:br>
              <a:rPr lang="en-GB" sz="1500" dirty="0">
                <a:solidFill>
                  <a:schemeClr val="tx1"/>
                </a:solidFill>
                <a:latin typeface="+mn-lt"/>
              </a:rPr>
            </a:br>
            <a:r>
              <a:rPr lang="en-GB" sz="1500" dirty="0">
                <a:solidFill>
                  <a:schemeClr val="tx1"/>
                </a:solidFill>
                <a:latin typeface="+mn-lt"/>
              </a:rPr>
              <a:t>             </a:t>
            </a:r>
            <a:br>
              <a:rPr lang="en-GB" sz="1500" dirty="0">
                <a:solidFill>
                  <a:schemeClr val="tx1"/>
                </a:solidFill>
                <a:latin typeface="+mn-lt"/>
              </a:rPr>
            </a:br>
            <a:br>
              <a:rPr lang="en-GB" sz="1500" dirty="0">
                <a:solidFill>
                  <a:schemeClr val="tx1"/>
                </a:solidFill>
                <a:latin typeface="+mn-lt"/>
              </a:rPr>
            </a:br>
            <a:br>
              <a:rPr lang="en-GB" sz="1500" dirty="0">
                <a:solidFill>
                  <a:schemeClr val="tx1"/>
                </a:solidFill>
                <a:latin typeface="+mn-lt"/>
              </a:rPr>
            </a:br>
            <a:endParaRPr lang="it-IT" sz="1200" dirty="0">
              <a:solidFill>
                <a:schemeClr val="tx1"/>
              </a:solidFill>
              <a:latin typeface="+mn-lt"/>
            </a:endParaRPr>
          </a:p>
        </p:txBody>
      </p:sp>
      <p:sp>
        <p:nvSpPr>
          <p:cNvPr id="5" name="Segnaposto numero diapositiva 4"/>
          <p:cNvSpPr>
            <a:spLocks noGrp="1"/>
          </p:cNvSpPr>
          <p:nvPr>
            <p:ph type="sldNum" sz="quarter" idx="4"/>
          </p:nvPr>
        </p:nvSpPr>
        <p:spPr/>
        <p:txBody>
          <a:bodyPr/>
          <a:lstStyle/>
          <a:p>
            <a:fld id="{CC526A9B-8C67-7942-98DE-0DB5C5796EA1}" type="slidenum">
              <a:rPr lang="it-IT" smtClean="0"/>
              <a:pPr/>
              <a:t>12</a:t>
            </a:fld>
            <a:endParaRPr lang="it-IT" dirty="0"/>
          </a:p>
        </p:txBody>
      </p:sp>
      <p:sp>
        <p:nvSpPr>
          <p:cNvPr id="6" name="Segnaposto piè di pagina 5"/>
          <p:cNvSpPr>
            <a:spLocks noGrp="1"/>
          </p:cNvSpPr>
          <p:nvPr>
            <p:ph type="ftr" sz="quarter" idx="3"/>
          </p:nvPr>
        </p:nvSpPr>
        <p:spPr/>
        <p:txBody>
          <a:bodyPr/>
          <a:lstStyle/>
          <a:p>
            <a:r>
              <a:rPr lang="it-IT"/>
              <a:t>www.panacearesearch.eu</a:t>
            </a:r>
            <a:endParaRPr lang="it-IT" dirty="0"/>
          </a:p>
        </p:txBody>
      </p:sp>
      <p:sp>
        <p:nvSpPr>
          <p:cNvPr id="7" name="Titolo 1"/>
          <p:cNvSpPr>
            <a:spLocks noGrp="1"/>
          </p:cNvSpPr>
          <p:nvPr>
            <p:ph type="ctrTitle"/>
          </p:nvPr>
        </p:nvSpPr>
        <p:spPr>
          <a:xfrm>
            <a:off x="3220451" y="-12033"/>
            <a:ext cx="8680397" cy="770638"/>
          </a:xfrm>
        </p:spPr>
        <p:txBody>
          <a:bodyPr vert="horz" lIns="91440" tIns="45720" rIns="91440" bIns="45720" rtlCol="0" anchor="b">
            <a:normAutofit/>
          </a:bodyPr>
          <a:lstStyle/>
          <a:p>
            <a:pPr algn="l"/>
            <a:r>
              <a:rPr lang="en-GB" sz="4000" dirty="0">
                <a:solidFill>
                  <a:schemeClr val="bg1">
                    <a:lumMod val="50000"/>
                  </a:schemeClr>
                </a:solidFill>
              </a:rPr>
              <a:t>Thank you for your attention! Questions?</a:t>
            </a:r>
          </a:p>
        </p:txBody>
      </p:sp>
      <p:pic>
        <p:nvPicPr>
          <p:cNvPr id="9" name="Picture 3"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619" y="6050162"/>
            <a:ext cx="836986" cy="235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ogo_unicaz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05" y="6041610"/>
            <a:ext cx="258053" cy="387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fo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2048" y="6021581"/>
            <a:ext cx="899813" cy="2800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hea gr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536" y="5905869"/>
            <a:ext cx="473866" cy="4728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AON-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179" y="6064246"/>
            <a:ext cx="413168" cy="2310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logo-policlinico-gemelli_nuov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6930" y="5960350"/>
            <a:ext cx="832726" cy="428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RIN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50674" y="5952194"/>
            <a:ext cx="334368" cy="3333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220px-Logo_of_Northumbria_University_(Newcast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54996" y="5988552"/>
            <a:ext cx="642115" cy="2800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stelar-logo-intro-320x1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6618" y="5938725"/>
            <a:ext cx="810364" cy="3173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sapienza_universit___di_roma-convert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77377" y="6021439"/>
            <a:ext cx="694293" cy="2310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7HRC"/>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1190" y="6061662"/>
            <a:ext cx="492252" cy="1478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5" descr="h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01580" y="5976405"/>
            <a:ext cx="666798" cy="33259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descr="ICEM-Sta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15222" y="5833889"/>
            <a:ext cx="521983" cy="5348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Innovation-sprint-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18312" y="6055760"/>
            <a:ext cx="604282" cy="16909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C:\Users\Admin\Desktop\Luigi\COMPLETE\4-8Mar\Portfolio\PANACEA\idemia-logo.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91797" y="6026917"/>
            <a:ext cx="703692" cy="197961"/>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6304275" y="3944204"/>
            <a:ext cx="5112324" cy="923330"/>
          </a:xfrm>
          <a:prstGeom prst="rect">
            <a:avLst/>
          </a:prstGeom>
        </p:spPr>
        <p:txBody>
          <a:bodyPr wrap="square">
            <a:spAutoFit/>
          </a:bodyPr>
          <a:lstStyle/>
          <a:p>
            <a:r>
              <a:rPr lang="it-IT" dirty="0"/>
              <a:t>Twitter:       @H2020panacea</a:t>
            </a:r>
          </a:p>
          <a:p>
            <a:r>
              <a:rPr lang="it-IT" dirty="0" err="1"/>
              <a:t>LinkedIn</a:t>
            </a:r>
            <a:r>
              <a:rPr lang="it-IT" dirty="0"/>
              <a:t>:     /in/</a:t>
            </a:r>
            <a:r>
              <a:rPr lang="it-IT" dirty="0" err="1"/>
              <a:t>panacearesearch</a:t>
            </a:r>
            <a:endParaRPr lang="it-IT" dirty="0"/>
          </a:p>
          <a:p>
            <a:r>
              <a:rPr lang="it-IT" dirty="0" err="1"/>
              <a:t>YouTube</a:t>
            </a:r>
            <a:r>
              <a:rPr lang="it-IT" dirty="0"/>
              <a:t>:     </a:t>
            </a:r>
            <a:r>
              <a:rPr lang="it-IT" dirty="0" err="1"/>
              <a:t>channel</a:t>
            </a:r>
            <a:r>
              <a:rPr lang="it-IT" dirty="0"/>
              <a:t>/UC5k4hx6IQiRd0nXNtWK_jMQ</a:t>
            </a:r>
          </a:p>
        </p:txBody>
      </p:sp>
      <p:sp>
        <p:nvSpPr>
          <p:cNvPr id="24" name="TextBox 7">
            <a:extLst>
              <a:ext uri="{FF2B5EF4-FFF2-40B4-BE49-F238E27FC236}">
                <a16:creationId xmlns:a16="http://schemas.microsoft.com/office/drawing/2014/main" id="{ACECF010-EDA0-47EB-96EC-B296CD8A64B5}"/>
              </a:ext>
            </a:extLst>
          </p:cNvPr>
          <p:cNvSpPr txBox="1"/>
          <p:nvPr/>
        </p:nvSpPr>
        <p:spPr>
          <a:xfrm>
            <a:off x="2770458" y="5208033"/>
            <a:ext cx="7840996" cy="653060"/>
          </a:xfrm>
          <a:prstGeom prst="rect">
            <a:avLst/>
          </a:prstGeom>
        </p:spPr>
        <p:txBody>
          <a:bodyPr vert="horz" lIns="91440" tIns="45720" rIns="91440" bIns="45720" rtlCol="0" anchor="ctr">
            <a:normAutofit/>
          </a:bodyPr>
          <a:lstStyle>
            <a:defPPr>
              <a:defRPr lang="it-IT"/>
            </a:defPPr>
            <a:lvl1pPr>
              <a:lnSpc>
                <a:spcPct val="90000"/>
              </a:lnSpc>
              <a:spcBef>
                <a:spcPct val="0"/>
              </a:spcBef>
              <a:buNone/>
              <a:defRPr sz="3600">
                <a:solidFill>
                  <a:srgbClr val="294773"/>
                </a:solidFill>
                <a:latin typeface="+mj-lt"/>
                <a:ea typeface="+mj-ea"/>
                <a:cs typeface="+mj-cs"/>
              </a:defRPr>
            </a:lvl1pPr>
          </a:lstStyle>
          <a:p>
            <a:pPr lvl="0"/>
            <a:r>
              <a:rPr lang="en-GB" sz="1200" dirty="0">
                <a:solidFill>
                  <a:schemeClr val="tx1"/>
                </a:solidFill>
              </a:rPr>
              <a:t>© Copyright 2018 - PANACEA has received funding from the European Union’s Horizon 2020 research and innovation programme under the Grant Agreement no 826293. The content of this document does not represent the opinion of the European Union, and the European Union is not responsible for any use that might be made of such content</a:t>
            </a:r>
          </a:p>
        </p:txBody>
      </p:sp>
      <p:pic>
        <p:nvPicPr>
          <p:cNvPr id="25" name="Imagen 3">
            <a:extLst>
              <a:ext uri="{FF2B5EF4-FFF2-40B4-BE49-F238E27FC236}">
                <a16:creationId xmlns:a16="http://schemas.microsoft.com/office/drawing/2014/main" id="{3492DA99-0FDB-464D-B7F4-47363C240399}"/>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2143078" y="5271486"/>
            <a:ext cx="627380" cy="443865"/>
          </a:xfrm>
          <a:prstGeom prst="rect">
            <a:avLst/>
          </a:prstGeom>
          <a:noFill/>
          <a:ln>
            <a:noFill/>
          </a:ln>
        </p:spPr>
      </p:pic>
    </p:spTree>
    <p:extLst>
      <p:ext uri="{BB962C8B-B14F-4D97-AF65-F5344CB8AC3E}">
        <p14:creationId xmlns:p14="http://schemas.microsoft.com/office/powerpoint/2010/main" val="248589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20451" y="5277"/>
            <a:ext cx="7415463" cy="770638"/>
          </a:xfrm>
        </p:spPr>
        <p:txBody>
          <a:bodyPr>
            <a:normAutofit/>
          </a:bodyPr>
          <a:lstStyle/>
          <a:p>
            <a:pPr algn="l"/>
            <a:r>
              <a:rPr lang="it-IT" sz="4000" dirty="0">
                <a:solidFill>
                  <a:schemeClr val="bg1">
                    <a:lumMod val="50000"/>
                  </a:schemeClr>
                </a:solidFill>
              </a:rPr>
              <a:t>Panacearesearch.eu, in a </a:t>
            </a:r>
            <a:r>
              <a:rPr lang="en-GB" sz="4000" dirty="0">
                <a:solidFill>
                  <a:schemeClr val="bg1">
                    <a:lumMod val="50000"/>
                  </a:schemeClr>
                </a:solidFill>
              </a:rPr>
              <a:t>nutshell</a:t>
            </a:r>
          </a:p>
        </p:txBody>
      </p:sp>
      <p:sp>
        <p:nvSpPr>
          <p:cNvPr id="5" name="Segnaposto numero diapositiva 4"/>
          <p:cNvSpPr>
            <a:spLocks noGrp="1"/>
          </p:cNvSpPr>
          <p:nvPr>
            <p:ph type="sldNum" sz="quarter" idx="4"/>
          </p:nvPr>
        </p:nvSpPr>
        <p:spPr/>
        <p:txBody>
          <a:bodyPr/>
          <a:lstStyle/>
          <a:p>
            <a:fld id="{CC526A9B-8C67-7942-98DE-0DB5C5796EA1}" type="slidenum">
              <a:rPr lang="it-IT" smtClean="0"/>
              <a:pPr/>
              <a:t>2</a:t>
            </a:fld>
            <a:endParaRPr lang="it-IT" dirty="0"/>
          </a:p>
        </p:txBody>
      </p:sp>
      <p:sp>
        <p:nvSpPr>
          <p:cNvPr id="6" name="Segnaposto piè di pagina 5"/>
          <p:cNvSpPr>
            <a:spLocks noGrp="1"/>
          </p:cNvSpPr>
          <p:nvPr>
            <p:ph type="ftr" sz="quarter" idx="3"/>
          </p:nvPr>
        </p:nvSpPr>
        <p:spPr/>
        <p:txBody>
          <a:bodyPr/>
          <a:lstStyle/>
          <a:p>
            <a:r>
              <a:rPr lang="it-IT" dirty="0" err="1"/>
              <a:t>www.panacearesearch.eu</a:t>
            </a:r>
            <a:endParaRPr lang="it-IT" dirty="0"/>
          </a:p>
        </p:txBody>
      </p:sp>
      <p:sp>
        <p:nvSpPr>
          <p:cNvPr id="3" name="Callout: freccia a destra 2">
            <a:extLst>
              <a:ext uri="{FF2B5EF4-FFF2-40B4-BE49-F238E27FC236}">
                <a16:creationId xmlns:a16="http://schemas.microsoft.com/office/drawing/2014/main" id="{1A094765-9773-48F2-99C6-92CE038F28A6}"/>
              </a:ext>
            </a:extLst>
          </p:cNvPr>
          <p:cNvSpPr/>
          <p:nvPr/>
        </p:nvSpPr>
        <p:spPr>
          <a:xfrm>
            <a:off x="1362076" y="1026797"/>
            <a:ext cx="4222292" cy="1498710"/>
          </a:xfrm>
          <a:prstGeom prst="rightArrowCallout">
            <a:avLst>
              <a:gd name="adj1" fmla="val 24647"/>
              <a:gd name="adj2" fmla="val 21589"/>
              <a:gd name="adj3" fmla="val 26260"/>
              <a:gd name="adj4" fmla="val 68022"/>
            </a:avLst>
          </a:prstGeom>
          <a:solidFill>
            <a:schemeClr val="accent6">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lumMod val="50000"/>
                  </a:schemeClr>
                </a:solidFill>
              </a:rPr>
              <a:t>A Research &amp; Innovation Action (RIA) dealing with cybersecurity in the healthcare sector</a:t>
            </a:r>
          </a:p>
        </p:txBody>
      </p:sp>
      <p:sp>
        <p:nvSpPr>
          <p:cNvPr id="8" name="CasellaDiTesto 7">
            <a:extLst>
              <a:ext uri="{FF2B5EF4-FFF2-40B4-BE49-F238E27FC236}">
                <a16:creationId xmlns:a16="http://schemas.microsoft.com/office/drawing/2014/main" id="{DC420401-F534-441C-B27F-7725870C551D}"/>
              </a:ext>
            </a:extLst>
          </p:cNvPr>
          <p:cNvSpPr txBox="1"/>
          <p:nvPr/>
        </p:nvSpPr>
        <p:spPr>
          <a:xfrm>
            <a:off x="194542" y="1334933"/>
            <a:ext cx="1513211" cy="800219"/>
          </a:xfrm>
          <a:prstGeom prst="rect">
            <a:avLst/>
          </a:prstGeom>
          <a:noFill/>
        </p:spPr>
        <p:txBody>
          <a:bodyPr wrap="square" rtlCol="0">
            <a:spAutoFit/>
          </a:bodyPr>
          <a:lstStyle/>
          <a:p>
            <a:r>
              <a:rPr lang="it-IT" sz="2800" b="1" dirty="0" err="1">
                <a:solidFill>
                  <a:srgbClr val="13912E"/>
                </a:solidFill>
              </a:rPr>
              <a:t>What</a:t>
            </a:r>
            <a:endParaRPr lang="it-IT" sz="2400" b="1" dirty="0">
              <a:solidFill>
                <a:srgbClr val="13912E"/>
              </a:solidFill>
            </a:endParaRPr>
          </a:p>
          <a:p>
            <a:endParaRPr lang="en-GB" dirty="0"/>
          </a:p>
        </p:txBody>
      </p:sp>
      <p:sp>
        <p:nvSpPr>
          <p:cNvPr id="10" name="CasellaDiTesto 9">
            <a:extLst>
              <a:ext uri="{FF2B5EF4-FFF2-40B4-BE49-F238E27FC236}">
                <a16:creationId xmlns:a16="http://schemas.microsoft.com/office/drawing/2014/main" id="{7E4B405B-C848-4C2A-ACD0-648ABA2EFF80}"/>
              </a:ext>
            </a:extLst>
          </p:cNvPr>
          <p:cNvSpPr txBox="1"/>
          <p:nvPr/>
        </p:nvSpPr>
        <p:spPr>
          <a:xfrm>
            <a:off x="4293499" y="1573487"/>
            <a:ext cx="1278542" cy="338554"/>
          </a:xfrm>
          <a:prstGeom prst="rect">
            <a:avLst/>
          </a:prstGeom>
          <a:noFill/>
        </p:spPr>
        <p:txBody>
          <a:bodyPr wrap="square" rtlCol="0">
            <a:spAutoFit/>
          </a:bodyPr>
          <a:lstStyle/>
          <a:p>
            <a:r>
              <a:rPr lang="it-IT" sz="1600" dirty="0" err="1">
                <a:solidFill>
                  <a:schemeClr val="accent6">
                    <a:lumMod val="50000"/>
                  </a:schemeClr>
                </a:solidFill>
              </a:rPr>
              <a:t>Objectives</a:t>
            </a:r>
            <a:endParaRPr lang="it-IT" sz="1600" dirty="0">
              <a:solidFill>
                <a:schemeClr val="accent6">
                  <a:lumMod val="50000"/>
                </a:schemeClr>
              </a:solidFill>
            </a:endParaRPr>
          </a:p>
        </p:txBody>
      </p:sp>
      <p:sp>
        <p:nvSpPr>
          <p:cNvPr id="13" name="CasellaDiTesto 12">
            <a:extLst>
              <a:ext uri="{FF2B5EF4-FFF2-40B4-BE49-F238E27FC236}">
                <a16:creationId xmlns:a16="http://schemas.microsoft.com/office/drawing/2014/main" id="{F6979B96-0293-41EA-97E7-6DF02464CC70}"/>
              </a:ext>
            </a:extLst>
          </p:cNvPr>
          <p:cNvSpPr txBox="1"/>
          <p:nvPr/>
        </p:nvSpPr>
        <p:spPr>
          <a:xfrm>
            <a:off x="5584368" y="954066"/>
            <a:ext cx="6345908" cy="2564805"/>
          </a:xfrm>
          <a:prstGeom prst="rect">
            <a:avLst/>
          </a:prstGeom>
          <a:noFill/>
        </p:spPr>
        <p:txBody>
          <a:bodyPr wrap="square" rtlCol="0">
            <a:spAutoFit/>
          </a:bodyPr>
          <a:lstStyle/>
          <a:p>
            <a:pPr marL="228600" lvl="0" indent="-228600" algn="just" defTabSz="914400">
              <a:lnSpc>
                <a:spcPct val="90000"/>
              </a:lnSpc>
              <a:spcBef>
                <a:spcPts val="1000"/>
              </a:spcBef>
              <a:buSzPct val="120000"/>
              <a:buBlip>
                <a:blip r:embed="rId2"/>
              </a:buBlip>
            </a:pPr>
            <a:r>
              <a:rPr lang="en-GB" sz="2000" dirty="0">
                <a:solidFill>
                  <a:srgbClr val="666666"/>
                </a:solidFill>
                <a:latin typeface="Acumin Pro" panose="020B0504020202020204" pitchFamily="34" charset="77"/>
              </a:rPr>
              <a:t>Deliver an </a:t>
            </a:r>
            <a:r>
              <a:rPr lang="en-GB" sz="2000" b="1" dirty="0">
                <a:solidFill>
                  <a:srgbClr val="666666"/>
                </a:solidFill>
                <a:latin typeface="Acumin Pro" panose="020B0504020202020204" pitchFamily="34" charset="77"/>
              </a:rPr>
              <a:t>innovative cybersecurity toolkit</a:t>
            </a:r>
            <a:r>
              <a:rPr lang="en-GB" sz="2000" dirty="0">
                <a:solidFill>
                  <a:srgbClr val="666666"/>
                </a:solidFill>
                <a:latin typeface="Acumin Pro" panose="020B0504020202020204" pitchFamily="34" charset="77"/>
              </a:rPr>
              <a:t>, providing a holistic approach for Health Care Institutions</a:t>
            </a:r>
          </a:p>
          <a:p>
            <a:pPr marL="228600" lvl="0" indent="-228600" algn="just" defTabSz="914400">
              <a:lnSpc>
                <a:spcPct val="90000"/>
              </a:lnSpc>
              <a:spcBef>
                <a:spcPts val="1000"/>
              </a:spcBef>
              <a:buSzPct val="120000"/>
              <a:buBlip>
                <a:blip r:embed="rId2"/>
              </a:buBlip>
            </a:pPr>
            <a:r>
              <a:rPr lang="en-GB" sz="2000" dirty="0">
                <a:solidFill>
                  <a:srgbClr val="666666"/>
                </a:solidFill>
                <a:latin typeface="Acumin Pro" panose="020B0504020202020204" pitchFamily="34" charset="77"/>
              </a:rPr>
              <a:t>Combine </a:t>
            </a:r>
            <a:r>
              <a:rPr lang="en-GB" sz="2000" b="1" dirty="0">
                <a:solidFill>
                  <a:srgbClr val="666666"/>
                </a:solidFill>
                <a:latin typeface="Acumin Pro" panose="020B0504020202020204" pitchFamily="34" charset="77"/>
              </a:rPr>
              <a:t>technical</a:t>
            </a:r>
            <a:r>
              <a:rPr lang="en-GB" sz="2000" dirty="0">
                <a:solidFill>
                  <a:srgbClr val="666666"/>
                </a:solidFill>
                <a:latin typeface="Acumin Pro" panose="020B0504020202020204" pitchFamily="34" charset="77"/>
              </a:rPr>
              <a:t> (SW platforms for dynamic risk assessment, secure information sharing &amp; security-by-design) and </a:t>
            </a:r>
            <a:r>
              <a:rPr lang="en-GB" sz="2000" b="1" dirty="0">
                <a:solidFill>
                  <a:srgbClr val="666666"/>
                </a:solidFill>
                <a:latin typeface="Acumin Pro" panose="020B0504020202020204" pitchFamily="34" charset="77"/>
              </a:rPr>
              <a:t>non-technical</a:t>
            </a:r>
            <a:r>
              <a:rPr lang="en-GB" sz="2000" dirty="0">
                <a:solidFill>
                  <a:srgbClr val="666666"/>
                </a:solidFill>
                <a:latin typeface="Acumin Pro" panose="020B0504020202020204" pitchFamily="34" charset="77"/>
              </a:rPr>
              <a:t> (procedures, governance models, people behaviour tools) elements.</a:t>
            </a:r>
          </a:p>
          <a:p>
            <a:pPr marL="228600" lvl="0" indent="-228600" algn="just" defTabSz="914400">
              <a:lnSpc>
                <a:spcPct val="90000"/>
              </a:lnSpc>
              <a:spcBef>
                <a:spcPts val="1000"/>
              </a:spcBef>
              <a:buSzPct val="120000"/>
              <a:buBlip>
                <a:blip r:embed="rId2"/>
              </a:buBlip>
            </a:pPr>
            <a:r>
              <a:rPr lang="en-GB" sz="2000" dirty="0">
                <a:solidFill>
                  <a:srgbClr val="666666"/>
                </a:solidFill>
                <a:latin typeface="Acumin Pro" panose="020B0504020202020204" pitchFamily="34" charset="77"/>
              </a:rPr>
              <a:t>3 Use Cases from European health care centres </a:t>
            </a:r>
          </a:p>
          <a:p>
            <a:endParaRPr lang="en-GB" dirty="0"/>
          </a:p>
        </p:txBody>
      </p:sp>
      <p:sp>
        <p:nvSpPr>
          <p:cNvPr id="24" name="CasellaDiTesto 23">
            <a:extLst>
              <a:ext uri="{FF2B5EF4-FFF2-40B4-BE49-F238E27FC236}">
                <a16:creationId xmlns:a16="http://schemas.microsoft.com/office/drawing/2014/main" id="{C8CFC3E0-1703-4DE0-9BDB-EA224D2119EA}"/>
              </a:ext>
            </a:extLst>
          </p:cNvPr>
          <p:cNvSpPr txBox="1"/>
          <p:nvPr/>
        </p:nvSpPr>
        <p:spPr>
          <a:xfrm>
            <a:off x="194543" y="2991745"/>
            <a:ext cx="1513211" cy="800219"/>
          </a:xfrm>
          <a:prstGeom prst="rect">
            <a:avLst/>
          </a:prstGeom>
          <a:noFill/>
        </p:spPr>
        <p:txBody>
          <a:bodyPr wrap="square" rtlCol="0">
            <a:spAutoFit/>
          </a:bodyPr>
          <a:lstStyle/>
          <a:p>
            <a:r>
              <a:rPr lang="it-IT" sz="2800" b="1" dirty="0" err="1">
                <a:solidFill>
                  <a:srgbClr val="13912E"/>
                </a:solidFill>
              </a:rPr>
              <a:t>When</a:t>
            </a:r>
            <a:endParaRPr lang="it-IT" sz="2400" b="1" dirty="0">
              <a:solidFill>
                <a:srgbClr val="13912E"/>
              </a:solidFill>
            </a:endParaRPr>
          </a:p>
          <a:p>
            <a:endParaRPr lang="en-GB" dirty="0"/>
          </a:p>
        </p:txBody>
      </p:sp>
      <p:sp>
        <p:nvSpPr>
          <p:cNvPr id="14" name="Rettangolo 13">
            <a:extLst>
              <a:ext uri="{FF2B5EF4-FFF2-40B4-BE49-F238E27FC236}">
                <a16:creationId xmlns:a16="http://schemas.microsoft.com/office/drawing/2014/main" id="{D563D1A5-74FE-4AED-8249-16F1D850DCA5}"/>
              </a:ext>
            </a:extLst>
          </p:cNvPr>
          <p:cNvSpPr/>
          <p:nvPr/>
        </p:nvSpPr>
        <p:spPr>
          <a:xfrm>
            <a:off x="1362076" y="2791589"/>
            <a:ext cx="2857499" cy="1217671"/>
          </a:xfrm>
          <a:prstGeom prst="rect">
            <a:avLst/>
          </a:prstGeom>
          <a:solidFill>
            <a:schemeClr val="accent6">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b="1" dirty="0">
                <a:solidFill>
                  <a:schemeClr val="accent6">
                    <a:lumMod val="50000"/>
                  </a:schemeClr>
                </a:solidFill>
              </a:rPr>
              <a:t>From January 2019</a:t>
            </a:r>
          </a:p>
          <a:p>
            <a:pPr algn="ctr"/>
            <a:r>
              <a:rPr lang="en-GB" b="1" dirty="0">
                <a:solidFill>
                  <a:schemeClr val="accent6">
                    <a:lumMod val="50000"/>
                  </a:schemeClr>
                </a:solidFill>
              </a:rPr>
              <a:t>up to December 2021</a:t>
            </a:r>
          </a:p>
        </p:txBody>
      </p:sp>
      <p:sp>
        <p:nvSpPr>
          <p:cNvPr id="26" name="CasellaDiTesto 25">
            <a:extLst>
              <a:ext uri="{FF2B5EF4-FFF2-40B4-BE49-F238E27FC236}">
                <a16:creationId xmlns:a16="http://schemas.microsoft.com/office/drawing/2014/main" id="{07AA658B-3C43-4158-AA44-50A0863ECB1A}"/>
              </a:ext>
            </a:extLst>
          </p:cNvPr>
          <p:cNvSpPr txBox="1"/>
          <p:nvPr/>
        </p:nvSpPr>
        <p:spPr>
          <a:xfrm>
            <a:off x="6928182" y="3485719"/>
            <a:ext cx="5213901" cy="800219"/>
          </a:xfrm>
          <a:prstGeom prst="rect">
            <a:avLst/>
          </a:prstGeom>
          <a:noFill/>
        </p:spPr>
        <p:txBody>
          <a:bodyPr wrap="square" rtlCol="0">
            <a:spAutoFit/>
          </a:bodyPr>
          <a:lstStyle/>
          <a:p>
            <a:r>
              <a:rPr lang="it-IT" sz="2800" b="1" dirty="0">
                <a:solidFill>
                  <a:srgbClr val="13912E"/>
                </a:solidFill>
              </a:rPr>
              <a:t>36 </a:t>
            </a:r>
            <a:r>
              <a:rPr lang="it-IT" sz="2800" b="1" dirty="0" err="1">
                <a:solidFill>
                  <a:srgbClr val="13912E"/>
                </a:solidFill>
              </a:rPr>
              <a:t>Months</a:t>
            </a:r>
            <a:r>
              <a:rPr lang="it-IT" sz="2800" b="1" dirty="0">
                <a:solidFill>
                  <a:srgbClr val="13912E"/>
                </a:solidFill>
              </a:rPr>
              <a:t> of Activity</a:t>
            </a:r>
            <a:endParaRPr lang="it-IT" sz="2400" b="1" dirty="0">
              <a:solidFill>
                <a:srgbClr val="13912E"/>
              </a:solidFill>
            </a:endParaRPr>
          </a:p>
          <a:p>
            <a:endParaRPr lang="en-GB" dirty="0"/>
          </a:p>
        </p:txBody>
      </p:sp>
      <p:sp>
        <p:nvSpPr>
          <p:cNvPr id="27" name="CasellaDiTesto 26">
            <a:extLst>
              <a:ext uri="{FF2B5EF4-FFF2-40B4-BE49-F238E27FC236}">
                <a16:creationId xmlns:a16="http://schemas.microsoft.com/office/drawing/2014/main" id="{944EE288-1DAD-4F44-9965-B5EB128DDEC3}"/>
              </a:ext>
            </a:extLst>
          </p:cNvPr>
          <p:cNvSpPr txBox="1"/>
          <p:nvPr/>
        </p:nvSpPr>
        <p:spPr>
          <a:xfrm>
            <a:off x="194544" y="4623532"/>
            <a:ext cx="1513211" cy="800219"/>
          </a:xfrm>
          <a:prstGeom prst="rect">
            <a:avLst/>
          </a:prstGeom>
          <a:noFill/>
        </p:spPr>
        <p:txBody>
          <a:bodyPr wrap="square" rtlCol="0">
            <a:spAutoFit/>
          </a:bodyPr>
          <a:lstStyle/>
          <a:p>
            <a:r>
              <a:rPr lang="it-IT" sz="2800" b="1" dirty="0">
                <a:solidFill>
                  <a:srgbClr val="13912E"/>
                </a:solidFill>
              </a:rPr>
              <a:t>Who</a:t>
            </a:r>
            <a:endParaRPr lang="it-IT" sz="2400" b="1" dirty="0">
              <a:solidFill>
                <a:srgbClr val="13912E"/>
              </a:solidFill>
            </a:endParaRPr>
          </a:p>
          <a:p>
            <a:endParaRPr lang="en-GB" dirty="0"/>
          </a:p>
        </p:txBody>
      </p:sp>
      <p:sp>
        <p:nvSpPr>
          <p:cNvPr id="28" name="Rettangolo 27">
            <a:extLst>
              <a:ext uri="{FF2B5EF4-FFF2-40B4-BE49-F238E27FC236}">
                <a16:creationId xmlns:a16="http://schemas.microsoft.com/office/drawing/2014/main" id="{07E4FF21-B873-49D0-9C3D-2289D6742754}"/>
              </a:ext>
            </a:extLst>
          </p:cNvPr>
          <p:cNvSpPr/>
          <p:nvPr/>
        </p:nvSpPr>
        <p:spPr>
          <a:xfrm>
            <a:off x="1362076" y="4303919"/>
            <a:ext cx="2857498" cy="1352160"/>
          </a:xfrm>
          <a:prstGeom prst="rect">
            <a:avLst/>
          </a:prstGeom>
          <a:solidFill>
            <a:schemeClr val="accent6">
              <a:lumMod val="20000"/>
              <a:lumOff val="80000"/>
            </a:schemeClr>
          </a:solidFill>
          <a:ln>
            <a:solidFill>
              <a:schemeClr val="accent6">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b="1" dirty="0">
              <a:solidFill>
                <a:schemeClr val="accent6">
                  <a:lumMod val="50000"/>
                </a:schemeClr>
              </a:solidFill>
            </a:endParaRPr>
          </a:p>
          <a:p>
            <a:pPr algn="ctr"/>
            <a:r>
              <a:rPr lang="en-GB" b="1" dirty="0">
                <a:solidFill>
                  <a:schemeClr val="accent6">
                    <a:lumMod val="50000"/>
                  </a:schemeClr>
                </a:solidFill>
              </a:rPr>
              <a:t>A team of 80+ academics &amp; professionals: 15 partners from 7 EU Countries</a:t>
            </a:r>
          </a:p>
          <a:p>
            <a:pPr algn="ctr"/>
            <a:endParaRPr lang="en-GB" b="1" dirty="0">
              <a:solidFill>
                <a:schemeClr val="accent6">
                  <a:lumMod val="50000"/>
                </a:schemeClr>
              </a:solidFill>
            </a:endParaRPr>
          </a:p>
        </p:txBody>
      </p:sp>
      <p:sp>
        <p:nvSpPr>
          <p:cNvPr id="18" name="Parentesi graffa aperta 17">
            <a:extLst>
              <a:ext uri="{FF2B5EF4-FFF2-40B4-BE49-F238E27FC236}">
                <a16:creationId xmlns:a16="http://schemas.microsoft.com/office/drawing/2014/main" id="{24E94688-CB90-4D7A-8C21-FB967479F891}"/>
              </a:ext>
            </a:extLst>
          </p:cNvPr>
          <p:cNvSpPr/>
          <p:nvPr/>
        </p:nvSpPr>
        <p:spPr>
          <a:xfrm rot="16200000">
            <a:off x="8493268" y="1220530"/>
            <a:ext cx="234669" cy="4485720"/>
          </a:xfrm>
          <a:prstGeom prst="leftBrace">
            <a:avLst>
              <a:gd name="adj1" fmla="val 444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22" name="Immagine 21">
            <a:extLst>
              <a:ext uri="{FF2B5EF4-FFF2-40B4-BE49-F238E27FC236}">
                <a16:creationId xmlns:a16="http://schemas.microsoft.com/office/drawing/2014/main" id="{854329C9-31DD-4F9A-8BE6-07D99EAEEA39}"/>
              </a:ext>
            </a:extLst>
          </p:cNvPr>
          <p:cNvPicPr>
            <a:picLocks noChangeAspect="1"/>
          </p:cNvPicPr>
          <p:nvPr/>
        </p:nvPicPr>
        <p:blipFill rotWithShape="1">
          <a:blip r:embed="rId3"/>
          <a:srcRect l="4374" t="38151" b="38997"/>
          <a:stretch/>
        </p:blipFill>
        <p:spPr>
          <a:xfrm>
            <a:off x="4476750" y="4294394"/>
            <a:ext cx="7453526" cy="1352160"/>
          </a:xfrm>
          <a:prstGeom prst="rect">
            <a:avLst/>
          </a:prstGeom>
        </p:spPr>
      </p:pic>
      <p:sp>
        <p:nvSpPr>
          <p:cNvPr id="23" name="Rettangolo 22">
            <a:extLst>
              <a:ext uri="{FF2B5EF4-FFF2-40B4-BE49-F238E27FC236}">
                <a16:creationId xmlns:a16="http://schemas.microsoft.com/office/drawing/2014/main" id="{3DE1D802-64AD-4270-8526-0B48C48E04A2}"/>
              </a:ext>
            </a:extLst>
          </p:cNvPr>
          <p:cNvSpPr/>
          <p:nvPr/>
        </p:nvSpPr>
        <p:spPr>
          <a:xfrm>
            <a:off x="0" y="5815879"/>
            <a:ext cx="12192000" cy="5871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65783"/>
              </a:solidFill>
            </a:endParaRPr>
          </a:p>
        </p:txBody>
      </p:sp>
      <p:cxnSp>
        <p:nvCxnSpPr>
          <p:cNvPr id="25" name="Connettore 1 12">
            <a:extLst>
              <a:ext uri="{FF2B5EF4-FFF2-40B4-BE49-F238E27FC236}">
                <a16:creationId xmlns:a16="http://schemas.microsoft.com/office/drawing/2014/main" id="{5835FA5E-4B79-4826-947C-7F9C9478D1CD}"/>
              </a:ext>
            </a:extLst>
          </p:cNvPr>
          <p:cNvCxnSpPr>
            <a:cxnSpLocks/>
          </p:cNvCxnSpPr>
          <p:nvPr/>
        </p:nvCxnSpPr>
        <p:spPr>
          <a:xfrm>
            <a:off x="0" y="6402995"/>
            <a:ext cx="12192000" cy="2"/>
          </a:xfrm>
          <a:prstGeom prst="line">
            <a:avLst/>
          </a:prstGeom>
          <a:ln w="44450" cmpd="sng">
            <a:solidFill>
              <a:srgbClr val="13912E"/>
            </a:solidFill>
          </a:ln>
        </p:spPr>
        <p:style>
          <a:lnRef idx="1">
            <a:schemeClr val="accent1"/>
          </a:lnRef>
          <a:fillRef idx="0">
            <a:schemeClr val="accent1"/>
          </a:fillRef>
          <a:effectRef idx="0">
            <a:schemeClr val="accent1"/>
          </a:effectRef>
          <a:fontRef idx="minor">
            <a:schemeClr val="tx1"/>
          </a:fontRef>
        </p:style>
      </p:cxnSp>
      <p:sp>
        <p:nvSpPr>
          <p:cNvPr id="29" name="CasellaDiTesto 28">
            <a:extLst>
              <a:ext uri="{FF2B5EF4-FFF2-40B4-BE49-F238E27FC236}">
                <a16:creationId xmlns:a16="http://schemas.microsoft.com/office/drawing/2014/main" id="{9738E476-F1E8-4FA8-A52D-3A21EA782936}"/>
              </a:ext>
            </a:extLst>
          </p:cNvPr>
          <p:cNvSpPr txBox="1"/>
          <p:nvPr/>
        </p:nvSpPr>
        <p:spPr>
          <a:xfrm>
            <a:off x="251670" y="5786218"/>
            <a:ext cx="11940330" cy="646331"/>
          </a:xfrm>
          <a:prstGeom prst="rect">
            <a:avLst/>
          </a:prstGeom>
          <a:noFill/>
        </p:spPr>
        <p:txBody>
          <a:bodyPr wrap="square" rtlCol="0">
            <a:spAutoFit/>
          </a:bodyPr>
          <a:lstStyle/>
          <a:p>
            <a:pPr algn="ctr"/>
            <a:r>
              <a:rPr lang="en-GB" i="1" dirty="0"/>
              <a:t>PANACEA Research will help the healthcare sector respond more swiftly to the risks of a complex threat landscape while fostering positive behavioural changes in order to tackle cyber threats and protect healthcare services and patients. </a:t>
            </a:r>
            <a:endParaRPr lang="en-GB" sz="2200" i="1" dirty="0"/>
          </a:p>
        </p:txBody>
      </p:sp>
      <p:cxnSp>
        <p:nvCxnSpPr>
          <p:cNvPr id="30" name="Connettore 1 12">
            <a:extLst>
              <a:ext uri="{FF2B5EF4-FFF2-40B4-BE49-F238E27FC236}">
                <a16:creationId xmlns:a16="http://schemas.microsoft.com/office/drawing/2014/main" id="{DBE2FF8E-1CCA-4B8A-B3AE-0E1D3B91CE0F}"/>
              </a:ext>
            </a:extLst>
          </p:cNvPr>
          <p:cNvCxnSpPr>
            <a:cxnSpLocks/>
          </p:cNvCxnSpPr>
          <p:nvPr/>
        </p:nvCxnSpPr>
        <p:spPr>
          <a:xfrm>
            <a:off x="0" y="5796368"/>
            <a:ext cx="12192000" cy="2"/>
          </a:xfrm>
          <a:prstGeom prst="line">
            <a:avLst/>
          </a:prstGeom>
          <a:ln w="44450" cmpd="sng">
            <a:solidFill>
              <a:srgbClr val="1391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77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125287" y="25362"/>
            <a:ext cx="4307185" cy="770638"/>
          </a:xfrm>
        </p:spPr>
        <p:txBody>
          <a:bodyPr>
            <a:normAutofit/>
          </a:bodyPr>
          <a:lstStyle/>
          <a:p>
            <a:pPr algn="l"/>
            <a:r>
              <a:rPr lang="it-IT" sz="4000" dirty="0" err="1">
                <a:solidFill>
                  <a:schemeClr val="bg1">
                    <a:lumMod val="50000"/>
                  </a:schemeClr>
                </a:solidFill>
              </a:rPr>
              <a:t>Expected</a:t>
            </a:r>
            <a:r>
              <a:rPr lang="it-IT" sz="4000" dirty="0">
                <a:solidFill>
                  <a:schemeClr val="bg1">
                    <a:lumMod val="50000"/>
                  </a:schemeClr>
                </a:solidFill>
              </a:rPr>
              <a:t> </a:t>
            </a:r>
            <a:r>
              <a:rPr lang="it-IT" sz="4000" dirty="0" err="1">
                <a:solidFill>
                  <a:schemeClr val="bg1">
                    <a:lumMod val="50000"/>
                  </a:schemeClr>
                </a:solidFill>
              </a:rPr>
              <a:t>Results</a:t>
            </a:r>
            <a:endParaRPr lang="it-IT" sz="4000" dirty="0">
              <a:solidFill>
                <a:schemeClr val="bg1">
                  <a:lumMod val="50000"/>
                </a:schemeClr>
              </a:solidFill>
            </a:endParaRPr>
          </a:p>
        </p:txBody>
      </p:sp>
      <p:sp>
        <p:nvSpPr>
          <p:cNvPr id="5" name="Segnaposto numero diapositiva 4"/>
          <p:cNvSpPr>
            <a:spLocks noGrp="1"/>
          </p:cNvSpPr>
          <p:nvPr>
            <p:ph type="sldNum" sz="quarter" idx="4"/>
          </p:nvPr>
        </p:nvSpPr>
        <p:spPr/>
        <p:txBody>
          <a:bodyPr/>
          <a:lstStyle/>
          <a:p>
            <a:fld id="{CC526A9B-8C67-7942-98DE-0DB5C5796EA1}" type="slidenum">
              <a:rPr lang="it-IT" smtClean="0"/>
              <a:pPr/>
              <a:t>3</a:t>
            </a:fld>
            <a:endParaRPr lang="it-IT" dirty="0"/>
          </a:p>
        </p:txBody>
      </p:sp>
      <p:sp>
        <p:nvSpPr>
          <p:cNvPr id="6" name="Segnaposto piè di pagina 5"/>
          <p:cNvSpPr>
            <a:spLocks noGrp="1"/>
          </p:cNvSpPr>
          <p:nvPr>
            <p:ph type="ftr" sz="quarter" idx="3"/>
          </p:nvPr>
        </p:nvSpPr>
        <p:spPr/>
        <p:txBody>
          <a:bodyPr/>
          <a:lstStyle/>
          <a:p>
            <a:r>
              <a:rPr lang="it-IT" dirty="0" err="1"/>
              <a:t>www.panacearesearch.eu</a:t>
            </a:r>
            <a:endParaRPr lang="it-IT" dirty="0"/>
          </a:p>
        </p:txBody>
      </p:sp>
      <p:pic>
        <p:nvPicPr>
          <p:cNvPr id="39" name="Immagine 38">
            <a:extLst>
              <a:ext uri="{FF2B5EF4-FFF2-40B4-BE49-F238E27FC236}">
                <a16:creationId xmlns:a16="http://schemas.microsoft.com/office/drawing/2014/main" id="{83C8973D-513A-4428-8F0D-BA8552822025}"/>
              </a:ext>
            </a:extLst>
          </p:cNvPr>
          <p:cNvPicPr>
            <a:picLocks noChangeAspect="1"/>
          </p:cNvPicPr>
          <p:nvPr/>
        </p:nvPicPr>
        <p:blipFill>
          <a:blip r:embed="rId2"/>
          <a:stretch>
            <a:fillRect/>
          </a:stretch>
        </p:blipFill>
        <p:spPr>
          <a:xfrm>
            <a:off x="248170" y="878950"/>
            <a:ext cx="3746691" cy="3112006"/>
          </a:xfrm>
          <a:prstGeom prst="rect">
            <a:avLst/>
          </a:prstGeom>
        </p:spPr>
      </p:pic>
      <p:pic>
        <p:nvPicPr>
          <p:cNvPr id="40" name="Immagine 39">
            <a:extLst>
              <a:ext uri="{FF2B5EF4-FFF2-40B4-BE49-F238E27FC236}">
                <a16:creationId xmlns:a16="http://schemas.microsoft.com/office/drawing/2014/main" id="{E415318D-FE46-464F-B06D-3C9B1D3CF6C5}"/>
              </a:ext>
            </a:extLst>
          </p:cNvPr>
          <p:cNvPicPr>
            <a:picLocks noChangeAspect="1"/>
          </p:cNvPicPr>
          <p:nvPr/>
        </p:nvPicPr>
        <p:blipFill rotWithShape="1">
          <a:blip r:embed="rId3"/>
          <a:srcRect l="5115" r="7919"/>
          <a:stretch/>
        </p:blipFill>
        <p:spPr>
          <a:xfrm>
            <a:off x="658840" y="3865427"/>
            <a:ext cx="2925353" cy="2430045"/>
          </a:xfrm>
          <a:prstGeom prst="rect">
            <a:avLst/>
          </a:prstGeom>
        </p:spPr>
      </p:pic>
      <p:sp>
        <p:nvSpPr>
          <p:cNvPr id="22" name="Parentesi graffa aperta 21">
            <a:extLst>
              <a:ext uri="{FF2B5EF4-FFF2-40B4-BE49-F238E27FC236}">
                <a16:creationId xmlns:a16="http://schemas.microsoft.com/office/drawing/2014/main" id="{5CBCC01B-13C4-4965-9410-568E4B700BA5}"/>
              </a:ext>
            </a:extLst>
          </p:cNvPr>
          <p:cNvSpPr/>
          <p:nvPr/>
        </p:nvSpPr>
        <p:spPr>
          <a:xfrm rot="10800000">
            <a:off x="3877526" y="1402157"/>
            <a:ext cx="234669" cy="4485720"/>
          </a:xfrm>
          <a:prstGeom prst="leftBrace">
            <a:avLst>
              <a:gd name="adj1" fmla="val 444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Rettangolo 3">
            <a:extLst>
              <a:ext uri="{FF2B5EF4-FFF2-40B4-BE49-F238E27FC236}">
                <a16:creationId xmlns:a16="http://schemas.microsoft.com/office/drawing/2014/main" id="{77E23782-5EFC-473B-8E4F-BCE8F7069F40}"/>
              </a:ext>
            </a:extLst>
          </p:cNvPr>
          <p:cNvSpPr/>
          <p:nvPr/>
        </p:nvSpPr>
        <p:spPr>
          <a:xfrm>
            <a:off x="4060255" y="2620352"/>
            <a:ext cx="1869233" cy="2086725"/>
          </a:xfrm>
          <a:prstGeom prst="rect">
            <a:avLst/>
          </a:prstGeom>
        </p:spPr>
        <p:txBody>
          <a:bodyPr wrap="square">
            <a:spAutoFit/>
          </a:bodyPr>
          <a:lstStyle/>
          <a:p>
            <a:pPr lvl="0" defTabSz="914400">
              <a:lnSpc>
                <a:spcPct val="90000"/>
              </a:lnSpc>
              <a:spcBef>
                <a:spcPts val="1000"/>
              </a:spcBef>
              <a:buSzPct val="120000"/>
            </a:pPr>
            <a:r>
              <a:rPr lang="en-GB" dirty="0">
                <a:solidFill>
                  <a:srgbClr val="666666"/>
                </a:solidFill>
                <a:latin typeface="Acumin Pro" panose="020B0504020202020204" pitchFamily="34" charset="77"/>
              </a:rPr>
              <a:t>Deliver an </a:t>
            </a:r>
            <a:r>
              <a:rPr lang="en-GB" b="1" dirty="0">
                <a:solidFill>
                  <a:srgbClr val="666666"/>
                </a:solidFill>
                <a:latin typeface="Acumin Pro" panose="020B0504020202020204" pitchFamily="34" charset="77"/>
              </a:rPr>
              <a:t>innovative cybersecurity toolkit</a:t>
            </a:r>
            <a:r>
              <a:rPr lang="en-GB" dirty="0">
                <a:solidFill>
                  <a:srgbClr val="666666"/>
                </a:solidFill>
                <a:latin typeface="Acumin Pro" panose="020B0504020202020204" pitchFamily="34" charset="77"/>
              </a:rPr>
              <a:t>, providing a holistic approach for Health Care Institutions</a:t>
            </a:r>
          </a:p>
        </p:txBody>
      </p:sp>
      <p:pic>
        <p:nvPicPr>
          <p:cNvPr id="25" name="Immagine 24">
            <a:extLst>
              <a:ext uri="{FF2B5EF4-FFF2-40B4-BE49-F238E27FC236}">
                <a16:creationId xmlns:a16="http://schemas.microsoft.com/office/drawing/2014/main" id="{DAFF6F3E-57EB-44D1-A47C-9FA478A1077A}"/>
              </a:ext>
            </a:extLst>
          </p:cNvPr>
          <p:cNvPicPr>
            <a:picLocks noChangeAspect="1"/>
          </p:cNvPicPr>
          <p:nvPr/>
        </p:nvPicPr>
        <p:blipFill rotWithShape="1">
          <a:blip r:embed="rId4"/>
          <a:srcRect l="4013" r="5114"/>
          <a:stretch/>
        </p:blipFill>
        <p:spPr>
          <a:xfrm>
            <a:off x="5823896" y="758605"/>
            <a:ext cx="6169098" cy="3821238"/>
          </a:xfrm>
          <a:prstGeom prst="rect">
            <a:avLst/>
          </a:prstGeom>
        </p:spPr>
      </p:pic>
      <p:sp>
        <p:nvSpPr>
          <p:cNvPr id="29" name="Parentesi graffa aperta 28">
            <a:extLst>
              <a:ext uri="{FF2B5EF4-FFF2-40B4-BE49-F238E27FC236}">
                <a16:creationId xmlns:a16="http://schemas.microsoft.com/office/drawing/2014/main" id="{CE59F434-5D6B-421F-AC14-576D4D446578}"/>
              </a:ext>
            </a:extLst>
          </p:cNvPr>
          <p:cNvSpPr/>
          <p:nvPr/>
        </p:nvSpPr>
        <p:spPr>
          <a:xfrm rot="16200000">
            <a:off x="9172966" y="2440105"/>
            <a:ext cx="234669" cy="4485720"/>
          </a:xfrm>
          <a:prstGeom prst="leftBrace">
            <a:avLst>
              <a:gd name="adj1" fmla="val 4442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ettangolo 6">
            <a:extLst>
              <a:ext uri="{FF2B5EF4-FFF2-40B4-BE49-F238E27FC236}">
                <a16:creationId xmlns:a16="http://schemas.microsoft.com/office/drawing/2014/main" id="{61B230F7-2F0D-4750-89A2-3D6C70139ACD}"/>
              </a:ext>
            </a:extLst>
          </p:cNvPr>
          <p:cNvSpPr/>
          <p:nvPr/>
        </p:nvSpPr>
        <p:spPr>
          <a:xfrm>
            <a:off x="7960687" y="4854476"/>
            <a:ext cx="2659225" cy="840230"/>
          </a:xfrm>
          <a:prstGeom prst="rect">
            <a:avLst/>
          </a:prstGeom>
        </p:spPr>
        <p:txBody>
          <a:bodyPr wrap="square">
            <a:spAutoFit/>
          </a:bodyPr>
          <a:lstStyle/>
          <a:p>
            <a:pPr lvl="0" algn="ctr" defTabSz="914400">
              <a:lnSpc>
                <a:spcPct val="90000"/>
              </a:lnSpc>
              <a:spcBef>
                <a:spcPts val="1000"/>
              </a:spcBef>
              <a:buSzPct val="120000"/>
            </a:pPr>
            <a:r>
              <a:rPr lang="en-GB" dirty="0">
                <a:solidFill>
                  <a:srgbClr val="666666"/>
                </a:solidFill>
                <a:latin typeface="Acumin Pro" panose="020B0504020202020204" pitchFamily="34" charset="77"/>
              </a:rPr>
              <a:t>Combination of </a:t>
            </a:r>
            <a:r>
              <a:rPr lang="en-GB" b="1" dirty="0">
                <a:solidFill>
                  <a:srgbClr val="666666"/>
                </a:solidFill>
                <a:latin typeface="Acumin Pro" panose="020B0504020202020204" pitchFamily="34" charset="77"/>
              </a:rPr>
              <a:t>technical</a:t>
            </a:r>
            <a:r>
              <a:rPr lang="en-GB" dirty="0">
                <a:solidFill>
                  <a:srgbClr val="666666"/>
                </a:solidFill>
                <a:latin typeface="Acumin Pro" panose="020B0504020202020204" pitchFamily="34" charset="77"/>
              </a:rPr>
              <a:t> vs </a:t>
            </a:r>
            <a:r>
              <a:rPr lang="en-GB" b="1" dirty="0">
                <a:solidFill>
                  <a:srgbClr val="666666"/>
                </a:solidFill>
                <a:latin typeface="Acumin Pro" panose="020B0504020202020204" pitchFamily="34" charset="77"/>
              </a:rPr>
              <a:t>non-technical</a:t>
            </a:r>
            <a:r>
              <a:rPr lang="en-GB" dirty="0">
                <a:solidFill>
                  <a:srgbClr val="666666"/>
                </a:solidFill>
                <a:latin typeface="Acumin Pro" panose="020B0504020202020204" pitchFamily="34" charset="77"/>
              </a:rPr>
              <a:t> elements.</a:t>
            </a:r>
          </a:p>
        </p:txBody>
      </p:sp>
    </p:spTree>
    <p:extLst>
      <p:ext uri="{BB962C8B-B14F-4D97-AF65-F5344CB8AC3E}">
        <p14:creationId xmlns:p14="http://schemas.microsoft.com/office/powerpoint/2010/main" val="3570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magine 20">
            <a:extLst>
              <a:ext uri="{FF2B5EF4-FFF2-40B4-BE49-F238E27FC236}">
                <a16:creationId xmlns:a16="http://schemas.microsoft.com/office/drawing/2014/main" id="{C823BDB9-C8DF-430E-9CCE-BADF47008623}"/>
              </a:ext>
            </a:extLst>
          </p:cNvPr>
          <p:cNvPicPr>
            <a:picLocks noChangeAspect="1"/>
          </p:cNvPicPr>
          <p:nvPr/>
        </p:nvPicPr>
        <p:blipFill>
          <a:blip r:embed="rId2"/>
          <a:stretch>
            <a:fillRect/>
          </a:stretch>
        </p:blipFill>
        <p:spPr>
          <a:xfrm>
            <a:off x="8365501" y="713781"/>
            <a:ext cx="804492" cy="804492"/>
          </a:xfrm>
          <a:prstGeom prst="rect">
            <a:avLst/>
          </a:prstGeom>
          <a:effectLst>
            <a:outerShdw blurRad="50800" dist="38100" dir="2700000" algn="tl" rotWithShape="0">
              <a:prstClr val="black">
                <a:alpha val="40000"/>
              </a:prstClr>
            </a:outerShdw>
          </a:effectLst>
        </p:spPr>
      </p:pic>
      <p:pic>
        <p:nvPicPr>
          <p:cNvPr id="27" name="Immagine 26">
            <a:extLst>
              <a:ext uri="{FF2B5EF4-FFF2-40B4-BE49-F238E27FC236}">
                <a16:creationId xmlns:a16="http://schemas.microsoft.com/office/drawing/2014/main" id="{EE8737ED-53B7-4173-A834-9F1946BF3C1C}"/>
              </a:ext>
            </a:extLst>
          </p:cNvPr>
          <p:cNvPicPr>
            <a:picLocks noChangeAspect="1"/>
          </p:cNvPicPr>
          <p:nvPr/>
        </p:nvPicPr>
        <p:blipFill rotWithShape="1">
          <a:blip r:embed="rId3"/>
          <a:srcRect l="25715" t="699" r="-102" b="-699"/>
          <a:stretch/>
        </p:blipFill>
        <p:spPr>
          <a:xfrm>
            <a:off x="9079071" y="767936"/>
            <a:ext cx="2463272" cy="1865621"/>
          </a:xfrm>
          <a:prstGeom prst="rect">
            <a:avLst/>
          </a:prstGeom>
          <a:effectLst>
            <a:outerShdw blurRad="50800" dist="38100" algn="l" rotWithShape="0">
              <a:prstClr val="black">
                <a:alpha val="40000"/>
              </a:prstClr>
            </a:outerShdw>
          </a:effectLst>
        </p:spPr>
      </p:pic>
      <p:sp>
        <p:nvSpPr>
          <p:cNvPr id="4" name="Segnaposto numero diapositiva 3">
            <a:extLst>
              <a:ext uri="{FF2B5EF4-FFF2-40B4-BE49-F238E27FC236}">
                <a16:creationId xmlns:a16="http://schemas.microsoft.com/office/drawing/2014/main" id="{AA64BE38-9E92-48E6-97C1-08AEB805FE53}"/>
              </a:ext>
            </a:extLst>
          </p:cNvPr>
          <p:cNvSpPr>
            <a:spLocks noGrp="1"/>
          </p:cNvSpPr>
          <p:nvPr>
            <p:ph type="sldNum" sz="quarter" idx="4"/>
          </p:nvPr>
        </p:nvSpPr>
        <p:spPr/>
        <p:txBody>
          <a:bodyPr/>
          <a:lstStyle/>
          <a:p>
            <a:fld id="{CC526A9B-8C67-7942-98DE-0DB5C5796EA1}" type="slidenum">
              <a:rPr lang="it-IT" smtClean="0"/>
              <a:pPr/>
              <a:t>4</a:t>
            </a:fld>
            <a:endParaRPr lang="it-IT" dirty="0"/>
          </a:p>
        </p:txBody>
      </p:sp>
      <p:sp>
        <p:nvSpPr>
          <p:cNvPr id="5" name="Segnaposto piè di pagina 4">
            <a:extLst>
              <a:ext uri="{FF2B5EF4-FFF2-40B4-BE49-F238E27FC236}">
                <a16:creationId xmlns:a16="http://schemas.microsoft.com/office/drawing/2014/main" id="{4452811C-E186-4CBA-B6A5-9A0CDD1FBF16}"/>
              </a:ext>
            </a:extLst>
          </p:cNvPr>
          <p:cNvSpPr>
            <a:spLocks noGrp="1"/>
          </p:cNvSpPr>
          <p:nvPr>
            <p:ph type="ftr" sz="quarter" idx="3"/>
          </p:nvPr>
        </p:nvSpPr>
        <p:spPr/>
        <p:txBody>
          <a:bodyPr/>
          <a:lstStyle/>
          <a:p>
            <a:r>
              <a:rPr lang="it-IT"/>
              <a:t>www.panacearesearch.eu</a:t>
            </a:r>
            <a:endParaRPr lang="it-IT" dirty="0"/>
          </a:p>
        </p:txBody>
      </p:sp>
      <p:sp>
        <p:nvSpPr>
          <p:cNvPr id="7" name="Titolo 1">
            <a:extLst>
              <a:ext uri="{FF2B5EF4-FFF2-40B4-BE49-F238E27FC236}">
                <a16:creationId xmlns:a16="http://schemas.microsoft.com/office/drawing/2014/main" id="{B43813AB-72F0-464D-96EA-FB5B7C56156E}"/>
              </a:ext>
            </a:extLst>
          </p:cNvPr>
          <p:cNvSpPr>
            <a:spLocks noGrp="1"/>
          </p:cNvSpPr>
          <p:nvPr>
            <p:ph type="ctrTitle"/>
          </p:nvPr>
        </p:nvSpPr>
        <p:spPr>
          <a:xfrm>
            <a:off x="5193706" y="-12033"/>
            <a:ext cx="2361640" cy="770638"/>
          </a:xfrm>
        </p:spPr>
        <p:txBody>
          <a:bodyPr>
            <a:normAutofit/>
          </a:bodyPr>
          <a:lstStyle/>
          <a:p>
            <a:pPr algn="l"/>
            <a:r>
              <a:rPr lang="it-IT" sz="4000" dirty="0">
                <a:solidFill>
                  <a:schemeClr val="bg1">
                    <a:lumMod val="50000"/>
                  </a:schemeClr>
                </a:solidFill>
              </a:rPr>
              <a:t>Outputs</a:t>
            </a:r>
          </a:p>
        </p:txBody>
      </p:sp>
      <p:pic>
        <p:nvPicPr>
          <p:cNvPr id="9" name="Immagine 8">
            <a:extLst>
              <a:ext uri="{FF2B5EF4-FFF2-40B4-BE49-F238E27FC236}">
                <a16:creationId xmlns:a16="http://schemas.microsoft.com/office/drawing/2014/main" id="{A2C1F767-AA3B-491C-A8C3-C0F289CF17C7}"/>
              </a:ext>
            </a:extLst>
          </p:cNvPr>
          <p:cNvPicPr>
            <a:picLocks noChangeAspect="1"/>
          </p:cNvPicPr>
          <p:nvPr/>
        </p:nvPicPr>
        <p:blipFill>
          <a:blip r:embed="rId4"/>
          <a:stretch>
            <a:fillRect/>
          </a:stretch>
        </p:blipFill>
        <p:spPr>
          <a:xfrm>
            <a:off x="3197950" y="850406"/>
            <a:ext cx="653689" cy="653689"/>
          </a:xfrm>
          <a:prstGeom prst="rect">
            <a:avLst/>
          </a:prstGeom>
          <a:effectLst>
            <a:outerShdw blurRad="50800" dist="38100" dir="8100000" algn="tr" rotWithShape="0">
              <a:prstClr val="black">
                <a:alpha val="40000"/>
              </a:prstClr>
            </a:outerShdw>
          </a:effectLst>
        </p:spPr>
      </p:pic>
      <p:pic>
        <p:nvPicPr>
          <p:cNvPr id="31" name="Immagine 30">
            <a:extLst>
              <a:ext uri="{FF2B5EF4-FFF2-40B4-BE49-F238E27FC236}">
                <a16:creationId xmlns:a16="http://schemas.microsoft.com/office/drawing/2014/main" id="{28D1E2F9-2D39-45B7-B9CA-EB64C286E93F}"/>
              </a:ext>
            </a:extLst>
          </p:cNvPr>
          <p:cNvPicPr>
            <a:picLocks noChangeAspect="1"/>
          </p:cNvPicPr>
          <p:nvPr/>
        </p:nvPicPr>
        <p:blipFill>
          <a:blip r:embed="rId5"/>
          <a:stretch>
            <a:fillRect/>
          </a:stretch>
        </p:blipFill>
        <p:spPr>
          <a:xfrm>
            <a:off x="1278295" y="2205186"/>
            <a:ext cx="2579208" cy="2284111"/>
          </a:xfrm>
          <a:prstGeom prst="rect">
            <a:avLst/>
          </a:prstGeom>
          <a:effectLst>
            <a:outerShdw blurRad="50800" dist="38100" dir="10800000" algn="r" rotWithShape="0">
              <a:prstClr val="black">
                <a:alpha val="40000"/>
              </a:prstClr>
            </a:outerShdw>
          </a:effectLst>
        </p:spPr>
      </p:pic>
      <p:pic>
        <p:nvPicPr>
          <p:cNvPr id="33" name="Immagine 32">
            <a:extLst>
              <a:ext uri="{FF2B5EF4-FFF2-40B4-BE49-F238E27FC236}">
                <a16:creationId xmlns:a16="http://schemas.microsoft.com/office/drawing/2014/main" id="{64E63668-C54B-41E7-AD4D-4283FF1F02FA}"/>
              </a:ext>
            </a:extLst>
          </p:cNvPr>
          <p:cNvPicPr>
            <a:picLocks noChangeAspect="1"/>
          </p:cNvPicPr>
          <p:nvPr/>
        </p:nvPicPr>
        <p:blipFill rotWithShape="1">
          <a:blip r:embed="rId6"/>
          <a:srcRect t="1416"/>
          <a:stretch/>
        </p:blipFill>
        <p:spPr>
          <a:xfrm>
            <a:off x="367710" y="4205912"/>
            <a:ext cx="2498745" cy="2029331"/>
          </a:xfrm>
          <a:prstGeom prst="rect">
            <a:avLst/>
          </a:prstGeom>
          <a:effectLst>
            <a:outerShdw blurRad="50800" dist="38100" dir="10800000" algn="r" rotWithShape="0">
              <a:prstClr val="black">
                <a:alpha val="40000"/>
              </a:prstClr>
            </a:outerShdw>
          </a:effectLst>
        </p:spPr>
      </p:pic>
      <p:grpSp>
        <p:nvGrpSpPr>
          <p:cNvPr id="10" name="Gruppo 9">
            <a:extLst>
              <a:ext uri="{FF2B5EF4-FFF2-40B4-BE49-F238E27FC236}">
                <a16:creationId xmlns:a16="http://schemas.microsoft.com/office/drawing/2014/main" id="{A3CEC69B-7688-4C7F-B55C-41561460BAA3}"/>
              </a:ext>
            </a:extLst>
          </p:cNvPr>
          <p:cNvGrpSpPr/>
          <p:nvPr/>
        </p:nvGrpSpPr>
        <p:grpSpPr>
          <a:xfrm>
            <a:off x="4042054" y="758605"/>
            <a:ext cx="4275294" cy="5496616"/>
            <a:chOff x="5125389" y="130943"/>
            <a:chExt cx="4855994" cy="6322421"/>
          </a:xfrm>
        </p:grpSpPr>
        <p:sp>
          <p:nvSpPr>
            <p:cNvPr id="50" name="Rettangolo 49">
              <a:extLst>
                <a:ext uri="{FF2B5EF4-FFF2-40B4-BE49-F238E27FC236}">
                  <a16:creationId xmlns:a16="http://schemas.microsoft.com/office/drawing/2014/main" id="{2B9D7B80-8C57-42E1-BF50-02D8487A317F}"/>
                </a:ext>
              </a:extLst>
            </p:cNvPr>
            <p:cNvSpPr/>
            <p:nvPr/>
          </p:nvSpPr>
          <p:spPr>
            <a:xfrm>
              <a:off x="5127382" y="5970745"/>
              <a:ext cx="4852184" cy="482619"/>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solidFill>
                    <a:schemeClr val="accent6">
                      <a:lumMod val="50000"/>
                    </a:schemeClr>
                  </a:solidFill>
                </a:rPr>
                <a:t>Delivery Toolkit</a:t>
              </a:r>
              <a:endParaRPr lang="en-GB" sz="2400" b="1" dirty="0">
                <a:solidFill>
                  <a:schemeClr val="accent6">
                    <a:lumMod val="50000"/>
                  </a:schemeClr>
                </a:solidFill>
              </a:endParaRPr>
            </a:p>
          </p:txBody>
        </p:sp>
        <p:grpSp>
          <p:nvGrpSpPr>
            <p:cNvPr id="6" name="Gruppo 5">
              <a:extLst>
                <a:ext uri="{FF2B5EF4-FFF2-40B4-BE49-F238E27FC236}">
                  <a16:creationId xmlns:a16="http://schemas.microsoft.com/office/drawing/2014/main" id="{6F839A7E-B521-45FF-9E15-3DA5F88626A8}"/>
                </a:ext>
              </a:extLst>
            </p:cNvPr>
            <p:cNvGrpSpPr/>
            <p:nvPr/>
          </p:nvGrpSpPr>
          <p:grpSpPr>
            <a:xfrm>
              <a:off x="5125389" y="130943"/>
              <a:ext cx="4855994" cy="5796208"/>
              <a:chOff x="5125389" y="130943"/>
              <a:chExt cx="4855994" cy="5796208"/>
            </a:xfrm>
          </p:grpSpPr>
          <p:grpSp>
            <p:nvGrpSpPr>
              <p:cNvPr id="2" name="Gruppo 1">
                <a:extLst>
                  <a:ext uri="{FF2B5EF4-FFF2-40B4-BE49-F238E27FC236}">
                    <a16:creationId xmlns:a16="http://schemas.microsoft.com/office/drawing/2014/main" id="{21B4DF81-C8A7-4CDB-A0F8-FDCB6B2E56C5}"/>
                  </a:ext>
                </a:extLst>
              </p:cNvPr>
              <p:cNvGrpSpPr/>
              <p:nvPr/>
            </p:nvGrpSpPr>
            <p:grpSpPr>
              <a:xfrm>
                <a:off x="5125389" y="130943"/>
                <a:ext cx="4855994" cy="5269730"/>
                <a:chOff x="174594" y="945728"/>
                <a:chExt cx="4855994" cy="5269730"/>
              </a:xfrm>
            </p:grpSpPr>
            <p:sp>
              <p:nvSpPr>
                <p:cNvPr id="34" name="Rettangolo 33">
                  <a:extLst>
                    <a:ext uri="{FF2B5EF4-FFF2-40B4-BE49-F238E27FC236}">
                      <a16:creationId xmlns:a16="http://schemas.microsoft.com/office/drawing/2014/main" id="{8F84CA11-9214-46AE-B039-E9FEB8653B27}"/>
                    </a:ext>
                  </a:extLst>
                </p:cNvPr>
                <p:cNvSpPr/>
                <p:nvPr/>
              </p:nvSpPr>
              <p:spPr>
                <a:xfrm>
                  <a:off x="177560" y="4152678"/>
                  <a:ext cx="4852184"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solidFill>
                        <a:schemeClr val="accent6">
                          <a:lumMod val="50000"/>
                        </a:schemeClr>
                      </a:solidFill>
                    </a:rPr>
                    <a:t>End-users/stakeholders community (3000+)</a:t>
                  </a:r>
                  <a:endParaRPr lang="en-GB" sz="2400" b="1" dirty="0">
                    <a:solidFill>
                      <a:schemeClr val="accent6">
                        <a:lumMod val="50000"/>
                      </a:schemeClr>
                    </a:solidFill>
                  </a:endParaRPr>
                </a:p>
              </p:txBody>
            </p:sp>
            <p:sp>
              <p:nvSpPr>
                <p:cNvPr id="14" name="Rettangolo 13">
                  <a:extLst>
                    <a:ext uri="{FF2B5EF4-FFF2-40B4-BE49-F238E27FC236}">
                      <a16:creationId xmlns:a16="http://schemas.microsoft.com/office/drawing/2014/main" id="{B0781ACB-3686-48D6-976A-3A46F0BF9AD9}"/>
                    </a:ext>
                  </a:extLst>
                </p:cNvPr>
                <p:cNvSpPr/>
                <p:nvPr/>
              </p:nvSpPr>
              <p:spPr>
                <a:xfrm>
                  <a:off x="174594" y="945728"/>
                  <a:ext cx="4852911" cy="481543"/>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600" b="1" dirty="0">
                      <a:solidFill>
                        <a:schemeClr val="accent6">
                          <a:lumMod val="50000"/>
                        </a:schemeClr>
                      </a:solidFill>
                    </a:rPr>
                    <a:t>20 + Scientific Papers </a:t>
                  </a:r>
                </a:p>
              </p:txBody>
            </p:sp>
            <p:sp>
              <p:nvSpPr>
                <p:cNvPr id="20" name="Rettangolo 19">
                  <a:extLst>
                    <a:ext uri="{FF2B5EF4-FFF2-40B4-BE49-F238E27FC236}">
                      <a16:creationId xmlns:a16="http://schemas.microsoft.com/office/drawing/2014/main" id="{4DA4AA7F-5F8E-4254-9B4D-78535B13C516}"/>
                    </a:ext>
                  </a:extLst>
                </p:cNvPr>
                <p:cNvSpPr/>
                <p:nvPr/>
              </p:nvSpPr>
              <p:spPr>
                <a:xfrm>
                  <a:off x="178404" y="1476393"/>
                  <a:ext cx="4852184" cy="518763"/>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600" b="1" dirty="0">
                      <a:solidFill>
                        <a:schemeClr val="accent6">
                          <a:lumMod val="50000"/>
                        </a:schemeClr>
                      </a:solidFill>
                    </a:rPr>
                    <a:t>1 White Paper</a:t>
                  </a:r>
                </a:p>
              </p:txBody>
            </p:sp>
            <p:sp>
              <p:nvSpPr>
                <p:cNvPr id="22" name="Rettangolo 21">
                  <a:extLst>
                    <a:ext uri="{FF2B5EF4-FFF2-40B4-BE49-F238E27FC236}">
                      <a16:creationId xmlns:a16="http://schemas.microsoft.com/office/drawing/2014/main" id="{15ED8F7A-BBDF-4293-883F-3DE7FBD88446}"/>
                    </a:ext>
                  </a:extLst>
                </p:cNvPr>
                <p:cNvSpPr/>
                <p:nvPr/>
              </p:nvSpPr>
              <p:spPr>
                <a:xfrm>
                  <a:off x="178404" y="2040676"/>
                  <a:ext cx="4851341"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600" b="1" dirty="0">
                      <a:solidFill>
                        <a:schemeClr val="accent6">
                          <a:lumMod val="50000"/>
                        </a:schemeClr>
                      </a:solidFill>
                    </a:rPr>
                    <a:t>3 End-User </a:t>
                  </a:r>
                  <a:r>
                    <a:rPr lang="en-GB" sz="1600" b="1" dirty="0" err="1">
                      <a:solidFill>
                        <a:schemeClr val="accent6">
                          <a:lumMod val="50000"/>
                        </a:schemeClr>
                      </a:solidFill>
                    </a:rPr>
                    <a:t>WorKshops</a:t>
                  </a:r>
                  <a:endParaRPr lang="en-GB" sz="1600" b="1" dirty="0">
                    <a:solidFill>
                      <a:schemeClr val="accent6">
                        <a:lumMod val="50000"/>
                      </a:schemeClr>
                    </a:solidFill>
                  </a:endParaRPr>
                </a:p>
              </p:txBody>
            </p:sp>
            <p:sp>
              <p:nvSpPr>
                <p:cNvPr id="25" name="Rettangolo 24">
                  <a:extLst>
                    <a:ext uri="{FF2B5EF4-FFF2-40B4-BE49-F238E27FC236}">
                      <a16:creationId xmlns:a16="http://schemas.microsoft.com/office/drawing/2014/main" id="{430BEE99-5A54-4B30-9CE9-B0CF843CEBBE}"/>
                    </a:ext>
                  </a:extLst>
                </p:cNvPr>
                <p:cNvSpPr/>
                <p:nvPr/>
              </p:nvSpPr>
              <p:spPr>
                <a:xfrm>
                  <a:off x="178404" y="2567759"/>
                  <a:ext cx="4852184"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1600" b="1" dirty="0">
                      <a:solidFill>
                        <a:schemeClr val="accent6">
                          <a:lumMod val="50000"/>
                        </a:schemeClr>
                      </a:solidFill>
                    </a:rPr>
                    <a:t>3 Third-Party Events</a:t>
                  </a:r>
                </a:p>
              </p:txBody>
            </p:sp>
            <p:sp>
              <p:nvSpPr>
                <p:cNvPr id="28" name="Rettangolo 27">
                  <a:extLst>
                    <a:ext uri="{FF2B5EF4-FFF2-40B4-BE49-F238E27FC236}">
                      <a16:creationId xmlns:a16="http://schemas.microsoft.com/office/drawing/2014/main" id="{A9FA8FBB-B883-4897-9B30-5F748459D4D5}"/>
                    </a:ext>
                  </a:extLst>
                </p:cNvPr>
                <p:cNvSpPr/>
                <p:nvPr/>
              </p:nvSpPr>
              <p:spPr>
                <a:xfrm>
                  <a:off x="177560" y="3096677"/>
                  <a:ext cx="4852184"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600" b="1" dirty="0">
                      <a:solidFill>
                        <a:schemeClr val="accent6">
                          <a:lumMod val="50000"/>
                        </a:schemeClr>
                      </a:solidFill>
                    </a:rPr>
                    <a:t>4 Webinars</a:t>
                  </a:r>
                  <a:endParaRPr lang="en-GB" sz="2400" b="1" dirty="0">
                    <a:solidFill>
                      <a:schemeClr val="accent6">
                        <a:lumMod val="50000"/>
                      </a:schemeClr>
                    </a:solidFill>
                  </a:endParaRPr>
                </a:p>
              </p:txBody>
            </p:sp>
            <p:sp>
              <p:nvSpPr>
                <p:cNvPr id="30" name="Rettangolo 29">
                  <a:extLst>
                    <a:ext uri="{FF2B5EF4-FFF2-40B4-BE49-F238E27FC236}">
                      <a16:creationId xmlns:a16="http://schemas.microsoft.com/office/drawing/2014/main" id="{4746B9A3-D3F0-4C44-A468-79F4C7F13281}"/>
                    </a:ext>
                  </a:extLst>
                </p:cNvPr>
                <p:cNvSpPr/>
                <p:nvPr/>
              </p:nvSpPr>
              <p:spPr>
                <a:xfrm>
                  <a:off x="178404" y="3629385"/>
                  <a:ext cx="4852184"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600" b="1" dirty="0">
                      <a:solidFill>
                        <a:schemeClr val="accent6">
                          <a:lumMod val="50000"/>
                        </a:schemeClr>
                      </a:solidFill>
                    </a:rPr>
                    <a:t>Social Media Presence</a:t>
                  </a:r>
                  <a:endParaRPr lang="en-GB" sz="2400" b="1" dirty="0">
                    <a:solidFill>
                      <a:schemeClr val="accent6">
                        <a:lumMod val="50000"/>
                      </a:schemeClr>
                    </a:solidFill>
                  </a:endParaRPr>
                </a:p>
              </p:txBody>
            </p:sp>
            <p:sp>
              <p:nvSpPr>
                <p:cNvPr id="35" name="Rettangolo 34">
                  <a:extLst>
                    <a:ext uri="{FF2B5EF4-FFF2-40B4-BE49-F238E27FC236}">
                      <a16:creationId xmlns:a16="http://schemas.microsoft.com/office/drawing/2014/main" id="{61E73880-D798-4B55-9211-5AEE452F3894}"/>
                    </a:ext>
                  </a:extLst>
                </p:cNvPr>
                <p:cNvSpPr/>
                <p:nvPr/>
              </p:nvSpPr>
              <p:spPr>
                <a:xfrm>
                  <a:off x="177560" y="4683055"/>
                  <a:ext cx="4852184"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err="1">
                      <a:solidFill>
                        <a:schemeClr val="accent6">
                          <a:lumMod val="50000"/>
                        </a:schemeClr>
                      </a:solidFill>
                    </a:rPr>
                    <a:t>Certification</a:t>
                  </a:r>
                  <a:r>
                    <a:rPr lang="it-IT" sz="1600" b="1" dirty="0">
                      <a:solidFill>
                        <a:schemeClr val="accent6">
                          <a:lumMod val="50000"/>
                        </a:schemeClr>
                      </a:solidFill>
                    </a:rPr>
                    <a:t> </a:t>
                  </a:r>
                  <a:r>
                    <a:rPr lang="it-IT" sz="1600" b="1" dirty="0" err="1">
                      <a:solidFill>
                        <a:schemeClr val="accent6">
                          <a:lumMod val="50000"/>
                        </a:schemeClr>
                      </a:solidFill>
                    </a:rPr>
                    <a:t>Scheme</a:t>
                  </a:r>
                  <a:endParaRPr lang="en-GB" sz="2400" b="1" dirty="0">
                    <a:solidFill>
                      <a:schemeClr val="accent6">
                        <a:lumMod val="50000"/>
                      </a:schemeClr>
                    </a:solidFill>
                  </a:endParaRPr>
                </a:p>
              </p:txBody>
            </p:sp>
            <p:sp>
              <p:nvSpPr>
                <p:cNvPr id="39" name="Rettangolo 38">
                  <a:extLst>
                    <a:ext uri="{FF2B5EF4-FFF2-40B4-BE49-F238E27FC236}">
                      <a16:creationId xmlns:a16="http://schemas.microsoft.com/office/drawing/2014/main" id="{88AE6FCE-1B04-4A33-81A6-9A5CA3FDF165}"/>
                    </a:ext>
                  </a:extLst>
                </p:cNvPr>
                <p:cNvSpPr/>
                <p:nvPr/>
              </p:nvSpPr>
              <p:spPr>
                <a:xfrm>
                  <a:off x="177861" y="5204353"/>
                  <a:ext cx="4852184"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solidFill>
                        <a:schemeClr val="accent6">
                          <a:lumMod val="50000"/>
                        </a:schemeClr>
                      </a:solidFill>
                    </a:rPr>
                    <a:t>Open Call (200K €) &gt; </a:t>
                  </a:r>
                  <a:r>
                    <a:rPr lang="it-IT" sz="1600" b="1" dirty="0" err="1">
                      <a:solidFill>
                        <a:schemeClr val="accent6">
                          <a:lumMod val="50000"/>
                        </a:schemeClr>
                      </a:solidFill>
                    </a:rPr>
                    <a:t>Additional</a:t>
                  </a:r>
                  <a:r>
                    <a:rPr lang="it-IT" sz="1600" b="1" dirty="0">
                      <a:solidFill>
                        <a:schemeClr val="accent6">
                          <a:lumMod val="50000"/>
                        </a:schemeClr>
                      </a:solidFill>
                    </a:rPr>
                    <a:t> End-users</a:t>
                  </a:r>
                  <a:endParaRPr lang="en-GB" sz="2400" b="1" dirty="0">
                    <a:solidFill>
                      <a:schemeClr val="accent6">
                        <a:lumMod val="50000"/>
                      </a:schemeClr>
                    </a:solidFill>
                  </a:endParaRPr>
                </a:p>
              </p:txBody>
            </p:sp>
            <p:sp>
              <p:nvSpPr>
                <p:cNvPr id="42" name="Rettangolo 41">
                  <a:extLst>
                    <a:ext uri="{FF2B5EF4-FFF2-40B4-BE49-F238E27FC236}">
                      <a16:creationId xmlns:a16="http://schemas.microsoft.com/office/drawing/2014/main" id="{2ADF7779-49DF-4930-A3DC-71011ED67107}"/>
                    </a:ext>
                  </a:extLst>
                </p:cNvPr>
                <p:cNvSpPr/>
                <p:nvPr/>
              </p:nvSpPr>
              <p:spPr>
                <a:xfrm>
                  <a:off x="177861" y="5732838"/>
                  <a:ext cx="4852184"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600" b="1" dirty="0">
                      <a:solidFill>
                        <a:schemeClr val="accent6">
                          <a:lumMod val="50000"/>
                        </a:schemeClr>
                      </a:solidFill>
                    </a:rPr>
                    <a:t>Project Website </a:t>
                  </a:r>
                  <a:r>
                    <a:rPr lang="en-GB" sz="1600" b="1" dirty="0">
                      <a:solidFill>
                        <a:schemeClr val="accent6">
                          <a:lumMod val="50000"/>
                        </a:schemeClr>
                      </a:solidFill>
                      <a:hlinkClick r:id="rId7"/>
                    </a:rPr>
                    <a:t>https://panacearesearch.eu/</a:t>
                  </a:r>
                  <a:r>
                    <a:rPr lang="en-GB" sz="1600" b="1" dirty="0">
                      <a:solidFill>
                        <a:schemeClr val="accent6">
                          <a:lumMod val="50000"/>
                        </a:schemeClr>
                      </a:solidFill>
                    </a:rPr>
                    <a:t> </a:t>
                  </a:r>
                  <a:endParaRPr lang="en-GB" sz="2400" b="1" dirty="0">
                    <a:solidFill>
                      <a:schemeClr val="accent6">
                        <a:lumMod val="50000"/>
                      </a:schemeClr>
                    </a:solidFill>
                  </a:endParaRPr>
                </a:p>
              </p:txBody>
            </p:sp>
          </p:grpSp>
          <p:sp>
            <p:nvSpPr>
              <p:cNvPr id="51" name="Rettangolo 50">
                <a:extLst>
                  <a:ext uri="{FF2B5EF4-FFF2-40B4-BE49-F238E27FC236}">
                    <a16:creationId xmlns:a16="http://schemas.microsoft.com/office/drawing/2014/main" id="{DCF7ACA7-D710-4993-9703-401522B863AC}"/>
                  </a:ext>
                </a:extLst>
              </p:cNvPr>
              <p:cNvSpPr/>
              <p:nvPr/>
            </p:nvSpPr>
            <p:spPr>
              <a:xfrm>
                <a:off x="5126115" y="5444531"/>
                <a:ext cx="4852184" cy="48262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it-IT" sz="1600" b="1" dirty="0">
                    <a:solidFill>
                      <a:schemeClr val="accent6">
                        <a:lumMod val="50000"/>
                      </a:schemeClr>
                    </a:solidFill>
                  </a:rPr>
                  <a:t>Solution Toolkit</a:t>
                </a:r>
                <a:endParaRPr lang="en-GB" sz="2400" b="1" dirty="0">
                  <a:solidFill>
                    <a:schemeClr val="accent6">
                      <a:lumMod val="50000"/>
                    </a:schemeClr>
                  </a:solidFill>
                </a:endParaRPr>
              </a:p>
            </p:txBody>
          </p:sp>
        </p:grpSp>
      </p:grpSp>
      <p:pic>
        <p:nvPicPr>
          <p:cNvPr id="24" name="Immagine 23">
            <a:extLst>
              <a:ext uri="{FF2B5EF4-FFF2-40B4-BE49-F238E27FC236}">
                <a16:creationId xmlns:a16="http://schemas.microsoft.com/office/drawing/2014/main" id="{49D2D81E-E094-433D-869C-3A3B6E9AD1A0}"/>
              </a:ext>
            </a:extLst>
          </p:cNvPr>
          <p:cNvPicPr>
            <a:picLocks noChangeAspect="1"/>
          </p:cNvPicPr>
          <p:nvPr/>
        </p:nvPicPr>
        <p:blipFill rotWithShape="1">
          <a:blip r:embed="rId8"/>
          <a:srcRect t="15928" b="15999"/>
          <a:stretch/>
        </p:blipFill>
        <p:spPr>
          <a:xfrm>
            <a:off x="533445" y="965831"/>
            <a:ext cx="2610488" cy="1332783"/>
          </a:xfrm>
          <a:prstGeom prst="rect">
            <a:avLst/>
          </a:prstGeom>
          <a:effectLst>
            <a:outerShdw blurRad="50800" dist="38100" dir="8100000" algn="tr" rotWithShape="0">
              <a:prstClr val="black">
                <a:alpha val="40000"/>
              </a:prstClr>
            </a:outerShdw>
          </a:effectLst>
        </p:spPr>
      </p:pic>
      <p:pic>
        <p:nvPicPr>
          <p:cNvPr id="13" name="Immagine 12">
            <a:extLst>
              <a:ext uri="{FF2B5EF4-FFF2-40B4-BE49-F238E27FC236}">
                <a16:creationId xmlns:a16="http://schemas.microsoft.com/office/drawing/2014/main" id="{2A708DA4-959D-4220-93B8-8B448C4DF60E}"/>
              </a:ext>
            </a:extLst>
          </p:cNvPr>
          <p:cNvPicPr>
            <a:picLocks noChangeAspect="1"/>
          </p:cNvPicPr>
          <p:nvPr/>
        </p:nvPicPr>
        <p:blipFill>
          <a:blip r:embed="rId9"/>
          <a:stretch>
            <a:fillRect/>
          </a:stretch>
        </p:blipFill>
        <p:spPr>
          <a:xfrm>
            <a:off x="10616168" y="3803668"/>
            <a:ext cx="595074" cy="685629"/>
          </a:xfrm>
          <a:prstGeom prst="rect">
            <a:avLst/>
          </a:prstGeom>
          <a:effectLst>
            <a:outerShdw blurRad="50800" dist="38100" algn="l" rotWithShape="0">
              <a:prstClr val="black">
                <a:alpha val="40000"/>
              </a:prstClr>
            </a:outerShdw>
          </a:effectLst>
        </p:spPr>
      </p:pic>
      <p:pic>
        <p:nvPicPr>
          <p:cNvPr id="52" name="Immagine 51">
            <a:extLst>
              <a:ext uri="{FF2B5EF4-FFF2-40B4-BE49-F238E27FC236}">
                <a16:creationId xmlns:a16="http://schemas.microsoft.com/office/drawing/2014/main" id="{1D26104A-215A-436A-A077-790A4149E02B}"/>
              </a:ext>
            </a:extLst>
          </p:cNvPr>
          <p:cNvPicPr>
            <a:picLocks noChangeAspect="1"/>
          </p:cNvPicPr>
          <p:nvPr/>
        </p:nvPicPr>
        <p:blipFill>
          <a:blip r:embed="rId10"/>
          <a:stretch>
            <a:fillRect/>
          </a:stretch>
        </p:blipFill>
        <p:spPr>
          <a:xfrm>
            <a:off x="8633541" y="4602197"/>
            <a:ext cx="918597" cy="851699"/>
          </a:xfrm>
          <a:prstGeom prst="rect">
            <a:avLst/>
          </a:prstGeom>
          <a:effectLst>
            <a:outerShdw blurRad="50800" dist="38100" algn="l" rotWithShape="0">
              <a:prstClr val="black">
                <a:alpha val="40000"/>
              </a:prstClr>
            </a:outerShdw>
          </a:effectLst>
        </p:spPr>
      </p:pic>
      <p:cxnSp>
        <p:nvCxnSpPr>
          <p:cNvPr id="63" name="Connettore diritto 62">
            <a:extLst>
              <a:ext uri="{FF2B5EF4-FFF2-40B4-BE49-F238E27FC236}">
                <a16:creationId xmlns:a16="http://schemas.microsoft.com/office/drawing/2014/main" id="{37CAE87E-59FE-4364-9AF8-A16EC5E8996B}"/>
              </a:ext>
            </a:extLst>
          </p:cNvPr>
          <p:cNvCxnSpPr/>
          <p:nvPr/>
        </p:nvCxnSpPr>
        <p:spPr>
          <a:xfrm>
            <a:off x="3755993" y="965831"/>
            <a:ext cx="287816"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Connettore diritto 64">
            <a:extLst>
              <a:ext uri="{FF2B5EF4-FFF2-40B4-BE49-F238E27FC236}">
                <a16:creationId xmlns:a16="http://schemas.microsoft.com/office/drawing/2014/main" id="{BB68AC58-D7EF-4CC4-B396-0F3CB31D4FF2}"/>
              </a:ext>
            </a:extLst>
          </p:cNvPr>
          <p:cNvCxnSpPr/>
          <p:nvPr/>
        </p:nvCxnSpPr>
        <p:spPr>
          <a:xfrm>
            <a:off x="8317348" y="1445459"/>
            <a:ext cx="287816"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6" name="Connettore diritto 65">
            <a:extLst>
              <a:ext uri="{FF2B5EF4-FFF2-40B4-BE49-F238E27FC236}">
                <a16:creationId xmlns:a16="http://schemas.microsoft.com/office/drawing/2014/main" id="{7A5555B5-CC05-4840-B4DB-EE6EFB94F0EB}"/>
              </a:ext>
            </a:extLst>
          </p:cNvPr>
          <p:cNvCxnSpPr>
            <a:cxnSpLocks/>
          </p:cNvCxnSpPr>
          <p:nvPr/>
        </p:nvCxnSpPr>
        <p:spPr>
          <a:xfrm>
            <a:off x="3143933" y="1881562"/>
            <a:ext cx="882421"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Connettore diritto 68">
            <a:extLst>
              <a:ext uri="{FF2B5EF4-FFF2-40B4-BE49-F238E27FC236}">
                <a16:creationId xmlns:a16="http://schemas.microsoft.com/office/drawing/2014/main" id="{5AB0FB03-7D12-459E-B240-A8C5CCB61046}"/>
              </a:ext>
            </a:extLst>
          </p:cNvPr>
          <p:cNvCxnSpPr>
            <a:cxnSpLocks/>
            <a:endCxn id="30" idx="1"/>
          </p:cNvCxnSpPr>
          <p:nvPr/>
        </p:nvCxnSpPr>
        <p:spPr>
          <a:xfrm>
            <a:off x="3755993" y="3301526"/>
            <a:ext cx="28941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Connettore diritto 76">
            <a:extLst>
              <a:ext uri="{FF2B5EF4-FFF2-40B4-BE49-F238E27FC236}">
                <a16:creationId xmlns:a16="http://schemas.microsoft.com/office/drawing/2014/main" id="{B44C7707-A365-4CB0-B235-3B8FAA2A8788}"/>
              </a:ext>
            </a:extLst>
          </p:cNvPr>
          <p:cNvCxnSpPr>
            <a:cxnSpLocks/>
          </p:cNvCxnSpPr>
          <p:nvPr/>
        </p:nvCxnSpPr>
        <p:spPr>
          <a:xfrm>
            <a:off x="2866455" y="5130236"/>
            <a:ext cx="1142837" cy="1599"/>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9" name="Connettore diritto 78">
            <a:extLst>
              <a:ext uri="{FF2B5EF4-FFF2-40B4-BE49-F238E27FC236}">
                <a16:creationId xmlns:a16="http://schemas.microsoft.com/office/drawing/2014/main" id="{F335568C-0D41-433F-9A1A-082649D66E0C}"/>
              </a:ext>
            </a:extLst>
          </p:cNvPr>
          <p:cNvCxnSpPr>
            <a:cxnSpLocks/>
          </p:cNvCxnSpPr>
          <p:nvPr/>
        </p:nvCxnSpPr>
        <p:spPr>
          <a:xfrm>
            <a:off x="8325840" y="2298614"/>
            <a:ext cx="753231"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Connettore diritto 80">
            <a:extLst>
              <a:ext uri="{FF2B5EF4-FFF2-40B4-BE49-F238E27FC236}">
                <a16:creationId xmlns:a16="http://schemas.microsoft.com/office/drawing/2014/main" id="{27C2F37F-9ACC-4F16-ABC6-3F3EF38D6739}"/>
              </a:ext>
            </a:extLst>
          </p:cNvPr>
          <p:cNvCxnSpPr>
            <a:cxnSpLocks/>
          </p:cNvCxnSpPr>
          <p:nvPr/>
        </p:nvCxnSpPr>
        <p:spPr>
          <a:xfrm>
            <a:off x="8336280" y="2826130"/>
            <a:ext cx="113031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Connettore diritto 82">
            <a:extLst>
              <a:ext uri="{FF2B5EF4-FFF2-40B4-BE49-F238E27FC236}">
                <a16:creationId xmlns:a16="http://schemas.microsoft.com/office/drawing/2014/main" id="{9C379648-1702-4901-AF14-9674CD1B4B6D}"/>
              </a:ext>
            </a:extLst>
          </p:cNvPr>
          <p:cNvCxnSpPr>
            <a:cxnSpLocks/>
          </p:cNvCxnSpPr>
          <p:nvPr/>
        </p:nvCxnSpPr>
        <p:spPr>
          <a:xfrm>
            <a:off x="8317348" y="3749203"/>
            <a:ext cx="1130315"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Connettore diritto 83">
            <a:extLst>
              <a:ext uri="{FF2B5EF4-FFF2-40B4-BE49-F238E27FC236}">
                <a16:creationId xmlns:a16="http://schemas.microsoft.com/office/drawing/2014/main" id="{ABC57288-9B53-4344-A874-75173060CA5A}"/>
              </a:ext>
            </a:extLst>
          </p:cNvPr>
          <p:cNvCxnSpPr>
            <a:cxnSpLocks/>
          </p:cNvCxnSpPr>
          <p:nvPr/>
        </p:nvCxnSpPr>
        <p:spPr>
          <a:xfrm>
            <a:off x="8365501" y="4427361"/>
            <a:ext cx="2282813"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1" name="Immagine 60">
            <a:extLst>
              <a:ext uri="{FF2B5EF4-FFF2-40B4-BE49-F238E27FC236}">
                <a16:creationId xmlns:a16="http://schemas.microsoft.com/office/drawing/2014/main" id="{89B15796-51F0-45CB-A3B6-56AE385DBB4E}"/>
              </a:ext>
            </a:extLst>
          </p:cNvPr>
          <p:cNvPicPr>
            <a:picLocks noChangeAspect="1"/>
          </p:cNvPicPr>
          <p:nvPr/>
        </p:nvPicPr>
        <p:blipFill>
          <a:blip r:embed="rId11"/>
          <a:stretch>
            <a:fillRect/>
          </a:stretch>
        </p:blipFill>
        <p:spPr>
          <a:xfrm>
            <a:off x="9439620" y="3659547"/>
            <a:ext cx="728222" cy="713183"/>
          </a:xfrm>
          <a:prstGeom prst="rect">
            <a:avLst/>
          </a:prstGeom>
          <a:effectLst>
            <a:outerShdw blurRad="50800" dist="38100" dir="2700000" algn="tl" rotWithShape="0">
              <a:prstClr val="black">
                <a:alpha val="40000"/>
              </a:prstClr>
            </a:outerShdw>
          </a:effectLst>
        </p:spPr>
      </p:pic>
      <p:pic>
        <p:nvPicPr>
          <p:cNvPr id="29" name="Immagine 28">
            <a:extLst>
              <a:ext uri="{FF2B5EF4-FFF2-40B4-BE49-F238E27FC236}">
                <a16:creationId xmlns:a16="http://schemas.microsoft.com/office/drawing/2014/main" id="{86692A39-A4C3-4BC5-AD8D-9B4A48E7155E}"/>
              </a:ext>
            </a:extLst>
          </p:cNvPr>
          <p:cNvPicPr>
            <a:picLocks noChangeAspect="1"/>
          </p:cNvPicPr>
          <p:nvPr/>
        </p:nvPicPr>
        <p:blipFill>
          <a:blip r:embed="rId12"/>
          <a:stretch>
            <a:fillRect/>
          </a:stretch>
        </p:blipFill>
        <p:spPr>
          <a:xfrm>
            <a:off x="9416678" y="2274413"/>
            <a:ext cx="2463273" cy="1330503"/>
          </a:xfrm>
          <a:prstGeom prst="rect">
            <a:avLst/>
          </a:prstGeom>
          <a:effectLst>
            <a:outerShdw blurRad="50800" dist="38100" algn="l" rotWithShape="0">
              <a:prstClr val="black">
                <a:alpha val="40000"/>
              </a:prstClr>
            </a:outerShdw>
          </a:effectLst>
        </p:spPr>
      </p:pic>
      <p:cxnSp>
        <p:nvCxnSpPr>
          <p:cNvPr id="86" name="Connettore diritto 85">
            <a:extLst>
              <a:ext uri="{FF2B5EF4-FFF2-40B4-BE49-F238E27FC236}">
                <a16:creationId xmlns:a16="http://schemas.microsoft.com/office/drawing/2014/main" id="{105C25BD-A978-429B-98EF-E00729ACC074}"/>
              </a:ext>
            </a:extLst>
          </p:cNvPr>
          <p:cNvCxnSpPr>
            <a:cxnSpLocks/>
          </p:cNvCxnSpPr>
          <p:nvPr/>
        </p:nvCxnSpPr>
        <p:spPr>
          <a:xfrm>
            <a:off x="8325840" y="4804547"/>
            <a:ext cx="327477"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0" name="Connettore diritto 89">
            <a:extLst>
              <a:ext uri="{FF2B5EF4-FFF2-40B4-BE49-F238E27FC236}">
                <a16:creationId xmlns:a16="http://schemas.microsoft.com/office/drawing/2014/main" id="{DE56D7E0-0589-4930-91F9-B185176C8E28}"/>
              </a:ext>
            </a:extLst>
          </p:cNvPr>
          <p:cNvCxnSpPr>
            <a:cxnSpLocks/>
          </p:cNvCxnSpPr>
          <p:nvPr/>
        </p:nvCxnSpPr>
        <p:spPr>
          <a:xfrm>
            <a:off x="8325840" y="5501965"/>
            <a:ext cx="2497670" cy="7506"/>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8" name="Immagine 87">
            <a:extLst>
              <a:ext uri="{FF2B5EF4-FFF2-40B4-BE49-F238E27FC236}">
                <a16:creationId xmlns:a16="http://schemas.microsoft.com/office/drawing/2014/main" id="{32CA2954-4A6B-4823-843D-5642074F9D12}"/>
              </a:ext>
            </a:extLst>
          </p:cNvPr>
          <p:cNvPicPr>
            <a:picLocks noChangeAspect="1"/>
          </p:cNvPicPr>
          <p:nvPr/>
        </p:nvPicPr>
        <p:blipFill>
          <a:blip r:embed="rId13"/>
          <a:stretch>
            <a:fillRect/>
          </a:stretch>
        </p:blipFill>
        <p:spPr>
          <a:xfrm>
            <a:off x="10687854" y="4602197"/>
            <a:ext cx="1192097" cy="990157"/>
          </a:xfrm>
          <a:prstGeom prst="rect">
            <a:avLst/>
          </a:prstGeom>
          <a:effectLst>
            <a:outerShdw blurRad="50800" dist="38100" dir="2700000" algn="tl" rotWithShape="0">
              <a:prstClr val="black">
                <a:alpha val="40000"/>
              </a:prstClr>
            </a:outerShdw>
          </a:effectLst>
        </p:spPr>
      </p:pic>
      <p:cxnSp>
        <p:nvCxnSpPr>
          <p:cNvPr id="94" name="Connettore diritto 93">
            <a:extLst>
              <a:ext uri="{FF2B5EF4-FFF2-40B4-BE49-F238E27FC236}">
                <a16:creationId xmlns:a16="http://schemas.microsoft.com/office/drawing/2014/main" id="{CC6565C7-BDE1-4E87-9449-171D83E48AC3}"/>
              </a:ext>
            </a:extLst>
          </p:cNvPr>
          <p:cNvCxnSpPr>
            <a:cxnSpLocks/>
          </p:cNvCxnSpPr>
          <p:nvPr/>
        </p:nvCxnSpPr>
        <p:spPr>
          <a:xfrm>
            <a:off x="8310125" y="6072733"/>
            <a:ext cx="1384381"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9" name="Immagine 88">
            <a:extLst>
              <a:ext uri="{FF2B5EF4-FFF2-40B4-BE49-F238E27FC236}">
                <a16:creationId xmlns:a16="http://schemas.microsoft.com/office/drawing/2014/main" id="{EAC6C4EB-52D7-4F5E-9BCB-504BEB4FFB7C}"/>
              </a:ext>
            </a:extLst>
          </p:cNvPr>
          <p:cNvPicPr>
            <a:picLocks noChangeAspect="1"/>
          </p:cNvPicPr>
          <p:nvPr/>
        </p:nvPicPr>
        <p:blipFill rotWithShape="1">
          <a:blip r:embed="rId14"/>
          <a:srcRect l="5115" r="7919"/>
          <a:stretch/>
        </p:blipFill>
        <p:spPr>
          <a:xfrm>
            <a:off x="9619824" y="5428372"/>
            <a:ext cx="1000343" cy="83096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8608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ttangolo 36">
            <a:extLst>
              <a:ext uri="{FF2B5EF4-FFF2-40B4-BE49-F238E27FC236}">
                <a16:creationId xmlns:a16="http://schemas.microsoft.com/office/drawing/2014/main" id="{4CC1FDB3-D137-47E1-A5A4-394E8A90ECFC}"/>
              </a:ext>
            </a:extLst>
          </p:cNvPr>
          <p:cNvSpPr/>
          <p:nvPr/>
        </p:nvSpPr>
        <p:spPr>
          <a:xfrm>
            <a:off x="8938854" y="1674989"/>
            <a:ext cx="3128400" cy="4770728"/>
          </a:xfrm>
          <a:prstGeom prst="rect">
            <a:avLst/>
          </a:prstGeom>
          <a:solidFill>
            <a:schemeClr val="bg1"/>
          </a:solidFill>
          <a:ln w="19050">
            <a:solidFill>
              <a:srgbClr val="1391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it-IT" sz="1400" dirty="0">
              <a:solidFill>
                <a:schemeClr val="accent6">
                  <a:lumMod val="50000"/>
                </a:schemeClr>
              </a:solidFill>
            </a:endParaRPr>
          </a:p>
        </p:txBody>
      </p:sp>
      <p:sp>
        <p:nvSpPr>
          <p:cNvPr id="51" name="Rettangolo 36">
            <a:extLst>
              <a:ext uri="{FF2B5EF4-FFF2-40B4-BE49-F238E27FC236}">
                <a16:creationId xmlns:a16="http://schemas.microsoft.com/office/drawing/2014/main" id="{E1D0042F-CCFD-4556-AA4E-3DFFC8B163C8}"/>
              </a:ext>
            </a:extLst>
          </p:cNvPr>
          <p:cNvSpPr/>
          <p:nvPr/>
        </p:nvSpPr>
        <p:spPr>
          <a:xfrm>
            <a:off x="6129607" y="1677799"/>
            <a:ext cx="3054471" cy="4770728"/>
          </a:xfrm>
          <a:prstGeom prst="rect">
            <a:avLst/>
          </a:prstGeom>
          <a:solidFill>
            <a:schemeClr val="bg1"/>
          </a:solidFill>
          <a:ln w="19050">
            <a:solidFill>
              <a:srgbClr val="1391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it-IT" sz="1400" dirty="0">
              <a:solidFill>
                <a:schemeClr val="accent6">
                  <a:lumMod val="50000"/>
                </a:schemeClr>
              </a:solidFill>
            </a:endParaRPr>
          </a:p>
        </p:txBody>
      </p:sp>
      <p:sp>
        <p:nvSpPr>
          <p:cNvPr id="45" name="Rettangolo 36">
            <a:extLst>
              <a:ext uri="{FF2B5EF4-FFF2-40B4-BE49-F238E27FC236}">
                <a16:creationId xmlns:a16="http://schemas.microsoft.com/office/drawing/2014/main" id="{A884AC81-FFD9-45DC-B481-23C2081AE163}"/>
              </a:ext>
            </a:extLst>
          </p:cNvPr>
          <p:cNvSpPr/>
          <p:nvPr/>
        </p:nvSpPr>
        <p:spPr>
          <a:xfrm>
            <a:off x="3272193" y="1677799"/>
            <a:ext cx="2945140" cy="4775553"/>
          </a:xfrm>
          <a:prstGeom prst="rect">
            <a:avLst/>
          </a:prstGeom>
          <a:solidFill>
            <a:schemeClr val="bg1"/>
          </a:solidFill>
          <a:ln w="19050">
            <a:solidFill>
              <a:srgbClr val="1391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it-IT" sz="1400" dirty="0">
              <a:solidFill>
                <a:schemeClr val="accent6">
                  <a:lumMod val="50000"/>
                </a:schemeClr>
              </a:solidFill>
            </a:endParaRPr>
          </a:p>
        </p:txBody>
      </p:sp>
      <p:sp>
        <p:nvSpPr>
          <p:cNvPr id="43" name="Rettangolo 36">
            <a:extLst>
              <a:ext uri="{FF2B5EF4-FFF2-40B4-BE49-F238E27FC236}">
                <a16:creationId xmlns:a16="http://schemas.microsoft.com/office/drawing/2014/main" id="{826E45B1-31D5-4E49-AD3C-4945D41FC788}"/>
              </a:ext>
            </a:extLst>
          </p:cNvPr>
          <p:cNvSpPr/>
          <p:nvPr/>
        </p:nvSpPr>
        <p:spPr>
          <a:xfrm>
            <a:off x="186822" y="4120154"/>
            <a:ext cx="3176071" cy="2333198"/>
          </a:xfrm>
          <a:prstGeom prst="rect">
            <a:avLst/>
          </a:prstGeom>
          <a:solidFill>
            <a:schemeClr val="bg1"/>
          </a:solidFill>
          <a:ln w="19050">
            <a:solidFill>
              <a:srgbClr val="1391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it-IT" dirty="0">
              <a:solidFill>
                <a:schemeClr val="accent6">
                  <a:lumMod val="50000"/>
                </a:schemeClr>
              </a:solidFill>
            </a:endParaRPr>
          </a:p>
          <a:p>
            <a:endParaRPr lang="it-IT" sz="1400" dirty="0">
              <a:solidFill>
                <a:schemeClr val="accent6">
                  <a:lumMod val="50000"/>
                </a:schemeClr>
              </a:solidFill>
            </a:endParaRPr>
          </a:p>
          <a:p>
            <a:endParaRPr lang="it-IT" sz="1400" dirty="0">
              <a:solidFill>
                <a:schemeClr val="accent6">
                  <a:lumMod val="50000"/>
                </a:schemeClr>
              </a:solidFill>
            </a:endParaRPr>
          </a:p>
          <a:p>
            <a:endParaRPr lang="it-IT" sz="1400" dirty="0">
              <a:solidFill>
                <a:schemeClr val="accent6">
                  <a:lumMod val="50000"/>
                </a:schemeClr>
              </a:solidFill>
            </a:endParaRPr>
          </a:p>
          <a:p>
            <a:endParaRPr lang="it-IT" sz="1400" dirty="0">
              <a:solidFill>
                <a:schemeClr val="accent6">
                  <a:lumMod val="50000"/>
                </a:schemeClr>
              </a:solidFill>
            </a:endParaRPr>
          </a:p>
          <a:p>
            <a:endParaRPr lang="it-IT" sz="1400" dirty="0">
              <a:solidFill>
                <a:schemeClr val="accent6">
                  <a:lumMod val="50000"/>
                </a:schemeClr>
              </a:solidFill>
            </a:endParaRPr>
          </a:p>
          <a:p>
            <a:endParaRPr lang="it-IT" sz="1400" dirty="0">
              <a:solidFill>
                <a:schemeClr val="accent6">
                  <a:lumMod val="50000"/>
                </a:schemeClr>
              </a:solidFill>
            </a:endParaRPr>
          </a:p>
          <a:p>
            <a:endParaRPr lang="it-IT" sz="1400" dirty="0">
              <a:solidFill>
                <a:schemeClr val="accent6">
                  <a:lumMod val="50000"/>
                </a:schemeClr>
              </a:solidFill>
            </a:endParaRPr>
          </a:p>
        </p:txBody>
      </p:sp>
      <p:sp>
        <p:nvSpPr>
          <p:cNvPr id="46" name="Rettangolo 36">
            <a:extLst>
              <a:ext uri="{FF2B5EF4-FFF2-40B4-BE49-F238E27FC236}">
                <a16:creationId xmlns:a16="http://schemas.microsoft.com/office/drawing/2014/main" id="{95C73F03-E3B6-3F42-BC8C-952D158EC236}"/>
              </a:ext>
            </a:extLst>
          </p:cNvPr>
          <p:cNvSpPr/>
          <p:nvPr/>
        </p:nvSpPr>
        <p:spPr>
          <a:xfrm>
            <a:off x="186823" y="1677799"/>
            <a:ext cx="3176070" cy="2465793"/>
          </a:xfrm>
          <a:prstGeom prst="rect">
            <a:avLst/>
          </a:prstGeom>
          <a:solidFill>
            <a:schemeClr val="bg1"/>
          </a:solidFill>
          <a:ln w="19050">
            <a:solidFill>
              <a:srgbClr val="13912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it-IT" sz="2000" dirty="0">
              <a:solidFill>
                <a:schemeClr val="accent6">
                  <a:lumMod val="50000"/>
                </a:schemeClr>
              </a:solidFill>
            </a:endParaRPr>
          </a:p>
          <a:p>
            <a:endParaRPr lang="it-IT" sz="1400" dirty="0">
              <a:solidFill>
                <a:schemeClr val="accent6">
                  <a:lumMod val="50000"/>
                </a:schemeClr>
              </a:solidFill>
            </a:endParaRPr>
          </a:p>
        </p:txBody>
      </p:sp>
      <p:sp>
        <p:nvSpPr>
          <p:cNvPr id="2" name="Titolo 1"/>
          <p:cNvSpPr>
            <a:spLocks noGrp="1"/>
          </p:cNvSpPr>
          <p:nvPr>
            <p:ph type="ctrTitle"/>
          </p:nvPr>
        </p:nvSpPr>
        <p:spPr>
          <a:xfrm>
            <a:off x="3220451" y="-12033"/>
            <a:ext cx="7415463" cy="770638"/>
          </a:xfrm>
        </p:spPr>
        <p:txBody>
          <a:bodyPr>
            <a:normAutofit/>
          </a:bodyPr>
          <a:lstStyle/>
          <a:p>
            <a:pPr algn="l"/>
            <a:r>
              <a:rPr lang="it-IT" sz="4000" dirty="0">
                <a:solidFill>
                  <a:schemeClr val="bg1">
                    <a:lumMod val="50000"/>
                  </a:schemeClr>
                </a:solidFill>
              </a:rPr>
              <a:t>The </a:t>
            </a:r>
            <a:r>
              <a:rPr lang="it-IT" sz="4000" dirty="0" err="1">
                <a:solidFill>
                  <a:schemeClr val="bg1">
                    <a:lumMod val="50000"/>
                  </a:schemeClr>
                </a:solidFill>
              </a:rPr>
              <a:t>Consortium</a:t>
            </a:r>
            <a:r>
              <a:rPr lang="it-IT" sz="4000" dirty="0">
                <a:solidFill>
                  <a:schemeClr val="bg1">
                    <a:lumMod val="50000"/>
                  </a:schemeClr>
                </a:solidFill>
              </a:rPr>
              <a:t> of </a:t>
            </a:r>
            <a:r>
              <a:rPr lang="it-IT" sz="4000" dirty="0" err="1">
                <a:solidFill>
                  <a:schemeClr val="bg1">
                    <a:lumMod val="50000"/>
                  </a:schemeClr>
                </a:solidFill>
              </a:rPr>
              <a:t>Partners</a:t>
            </a:r>
            <a:endParaRPr lang="it-IT" sz="4000" dirty="0">
              <a:solidFill>
                <a:schemeClr val="bg1">
                  <a:lumMod val="50000"/>
                </a:schemeClr>
              </a:solidFill>
            </a:endParaRPr>
          </a:p>
        </p:txBody>
      </p:sp>
      <p:sp>
        <p:nvSpPr>
          <p:cNvPr id="5" name="Segnaposto numero diapositiva 4"/>
          <p:cNvSpPr>
            <a:spLocks noGrp="1"/>
          </p:cNvSpPr>
          <p:nvPr>
            <p:ph type="sldNum" sz="quarter" idx="4"/>
          </p:nvPr>
        </p:nvSpPr>
        <p:spPr>
          <a:xfrm>
            <a:off x="8768255" y="6531429"/>
            <a:ext cx="2743200" cy="261296"/>
          </a:xfrm>
        </p:spPr>
        <p:txBody>
          <a:bodyPr/>
          <a:lstStyle/>
          <a:p>
            <a:fld id="{CC526A9B-8C67-7942-98DE-0DB5C5796EA1}" type="slidenum">
              <a:rPr lang="it-IT" smtClean="0"/>
              <a:pPr/>
              <a:t>5</a:t>
            </a:fld>
            <a:endParaRPr lang="it-IT" dirty="0"/>
          </a:p>
        </p:txBody>
      </p:sp>
      <p:sp>
        <p:nvSpPr>
          <p:cNvPr id="6" name="Segnaposto piè di pagina 5"/>
          <p:cNvSpPr>
            <a:spLocks noGrp="1"/>
          </p:cNvSpPr>
          <p:nvPr>
            <p:ph type="ftr" sz="quarter" idx="3"/>
          </p:nvPr>
        </p:nvSpPr>
        <p:spPr>
          <a:xfrm>
            <a:off x="4379135" y="6531429"/>
            <a:ext cx="4114800" cy="261296"/>
          </a:xfrm>
        </p:spPr>
        <p:txBody>
          <a:bodyPr/>
          <a:lstStyle/>
          <a:p>
            <a:r>
              <a:rPr lang="it-IT"/>
              <a:t>www.panacearesearch.eu</a:t>
            </a:r>
            <a:endParaRPr lang="it-IT" dirty="0"/>
          </a:p>
        </p:txBody>
      </p:sp>
      <p:pic>
        <p:nvPicPr>
          <p:cNvPr id="22" name="Picture 3" descr="logo">
            <a:extLst>
              <a:ext uri="{FF2B5EF4-FFF2-40B4-BE49-F238E27FC236}">
                <a16:creationId xmlns:a16="http://schemas.microsoft.com/office/drawing/2014/main" id="{090FDB74-E501-4CC8-9322-D2CA60D01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730" y="5769141"/>
            <a:ext cx="1769211" cy="4974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logo_unicazz">
            <a:extLst>
              <a:ext uri="{FF2B5EF4-FFF2-40B4-BE49-F238E27FC236}">
                <a16:creationId xmlns:a16="http://schemas.microsoft.com/office/drawing/2014/main" id="{8D110EA3-E28C-46F0-A573-9CD26E507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414" y="1707363"/>
            <a:ext cx="1148544" cy="172281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forth">
            <a:extLst>
              <a:ext uri="{FF2B5EF4-FFF2-40B4-BE49-F238E27FC236}">
                <a16:creationId xmlns:a16="http://schemas.microsoft.com/office/drawing/2014/main" id="{41980584-7AA0-405B-B027-17FC09B67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6139" y="5391080"/>
            <a:ext cx="2143282" cy="6670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rhea group">
            <a:extLst>
              <a:ext uri="{FF2B5EF4-FFF2-40B4-BE49-F238E27FC236}">
                <a16:creationId xmlns:a16="http://schemas.microsoft.com/office/drawing/2014/main" id="{C2DB5446-B9FA-46AE-BFC5-A60A699A0E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5818" y="3791960"/>
            <a:ext cx="1130358" cy="112781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7" descr="AON-Logo">
            <a:extLst>
              <a:ext uri="{FF2B5EF4-FFF2-40B4-BE49-F238E27FC236}">
                <a16:creationId xmlns:a16="http://schemas.microsoft.com/office/drawing/2014/main" id="{ADAF9361-8CC7-4EC6-AD46-32F21B84E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192" y="2331710"/>
            <a:ext cx="1202084" cy="6722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logo-policlinico-gemelli_nuovo">
            <a:extLst>
              <a:ext uri="{FF2B5EF4-FFF2-40B4-BE49-F238E27FC236}">
                <a16:creationId xmlns:a16="http://schemas.microsoft.com/office/drawing/2014/main" id="{71196F36-F1A1-400D-83B1-2659A352B4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579" y="3374079"/>
            <a:ext cx="1250528" cy="6428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9" descr="RINA">
            <a:extLst>
              <a:ext uri="{FF2B5EF4-FFF2-40B4-BE49-F238E27FC236}">
                <a16:creationId xmlns:a16="http://schemas.microsoft.com/office/drawing/2014/main" id="{0A64E35D-B335-4E9A-AC8C-0B59A7F0B6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2508" y="5132567"/>
            <a:ext cx="1146605" cy="11429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stelar-logo-intro-320x125">
            <a:extLst>
              <a:ext uri="{FF2B5EF4-FFF2-40B4-BE49-F238E27FC236}">
                <a16:creationId xmlns:a16="http://schemas.microsoft.com/office/drawing/2014/main" id="{3C575E87-6886-4EB9-8011-E40DB126EB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6024" y="4894282"/>
            <a:ext cx="1301917" cy="50981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7" descr="Innovation-sprint-1">
            <a:extLst>
              <a:ext uri="{FF2B5EF4-FFF2-40B4-BE49-F238E27FC236}">
                <a16:creationId xmlns:a16="http://schemas.microsoft.com/office/drawing/2014/main" id="{5A2EA562-857E-4978-B533-BD5C2CD845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8225" y="3146948"/>
            <a:ext cx="1872169" cy="52387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8" descr="C:\Users\Admin\Desktop\Luigi\COMPLETE\4-8Mar\Portfolio\PANACEA\idemia-logo.png">
            <a:extLst>
              <a:ext uri="{FF2B5EF4-FFF2-40B4-BE49-F238E27FC236}">
                <a16:creationId xmlns:a16="http://schemas.microsoft.com/office/drawing/2014/main" id="{F69A6B90-2271-43D2-89DB-7A0681E60D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3722" y="3825314"/>
            <a:ext cx="2000229" cy="562700"/>
          </a:xfrm>
          <a:prstGeom prst="rect">
            <a:avLst/>
          </a:prstGeom>
          <a:noFill/>
          <a:extLst>
            <a:ext uri="{909E8E84-426E-40DD-AFC4-6F175D3DCCD1}">
              <a14:hiddenFill xmlns:a14="http://schemas.microsoft.com/office/drawing/2010/main">
                <a:solidFill>
                  <a:srgbClr val="FFFFFF"/>
                </a:solidFill>
              </a14:hiddenFill>
            </a:ext>
          </a:extLst>
        </p:spPr>
      </p:pic>
      <p:pic>
        <p:nvPicPr>
          <p:cNvPr id="33" name="Immagine 32">
            <a:extLst>
              <a:ext uri="{FF2B5EF4-FFF2-40B4-BE49-F238E27FC236}">
                <a16:creationId xmlns:a16="http://schemas.microsoft.com/office/drawing/2014/main" id="{60BF7C4F-5BB4-4B96-AF5A-B8B8B596DB37}"/>
              </a:ext>
            </a:extLst>
          </p:cNvPr>
          <p:cNvPicPr>
            <a:picLocks noChangeAspect="1"/>
          </p:cNvPicPr>
          <p:nvPr/>
        </p:nvPicPr>
        <p:blipFill>
          <a:blip r:embed="rId12"/>
          <a:stretch>
            <a:fillRect/>
          </a:stretch>
        </p:blipFill>
        <p:spPr>
          <a:xfrm>
            <a:off x="2139315" y="4264893"/>
            <a:ext cx="1207350" cy="804900"/>
          </a:xfrm>
          <a:prstGeom prst="rect">
            <a:avLst/>
          </a:prstGeom>
        </p:spPr>
      </p:pic>
      <p:pic>
        <p:nvPicPr>
          <p:cNvPr id="35" name="Immagine 34">
            <a:extLst>
              <a:ext uri="{FF2B5EF4-FFF2-40B4-BE49-F238E27FC236}">
                <a16:creationId xmlns:a16="http://schemas.microsoft.com/office/drawing/2014/main" id="{25E94AE7-DED6-44B9-9D0A-53138CD9DF41}"/>
              </a:ext>
            </a:extLst>
          </p:cNvPr>
          <p:cNvPicPr>
            <a:picLocks noChangeAspect="1"/>
          </p:cNvPicPr>
          <p:nvPr/>
        </p:nvPicPr>
        <p:blipFill>
          <a:blip r:embed="rId13"/>
          <a:stretch>
            <a:fillRect/>
          </a:stretch>
        </p:blipFill>
        <p:spPr>
          <a:xfrm>
            <a:off x="9868296" y="2331710"/>
            <a:ext cx="1950275" cy="621432"/>
          </a:xfrm>
          <a:prstGeom prst="rect">
            <a:avLst/>
          </a:prstGeom>
        </p:spPr>
      </p:pic>
      <p:pic>
        <p:nvPicPr>
          <p:cNvPr id="36" name="Immagine 35">
            <a:extLst>
              <a:ext uri="{FF2B5EF4-FFF2-40B4-BE49-F238E27FC236}">
                <a16:creationId xmlns:a16="http://schemas.microsoft.com/office/drawing/2014/main" id="{D9F8EA4A-61B3-4BA1-B3F0-28CEAAC8CC7B}"/>
              </a:ext>
            </a:extLst>
          </p:cNvPr>
          <p:cNvPicPr>
            <a:picLocks noChangeAspect="1"/>
          </p:cNvPicPr>
          <p:nvPr/>
        </p:nvPicPr>
        <p:blipFill>
          <a:blip r:embed="rId14"/>
          <a:stretch>
            <a:fillRect/>
          </a:stretch>
        </p:blipFill>
        <p:spPr>
          <a:xfrm>
            <a:off x="9931309" y="3700104"/>
            <a:ext cx="1824247" cy="801991"/>
          </a:xfrm>
          <a:prstGeom prst="rect">
            <a:avLst/>
          </a:prstGeom>
        </p:spPr>
      </p:pic>
      <p:sp>
        <p:nvSpPr>
          <p:cNvPr id="42" name="Rettangolo 41">
            <a:extLst>
              <a:ext uri="{FF2B5EF4-FFF2-40B4-BE49-F238E27FC236}">
                <a16:creationId xmlns:a16="http://schemas.microsoft.com/office/drawing/2014/main" id="{D086EC19-A9DB-4798-BF27-21B5B5E27432}"/>
              </a:ext>
            </a:extLst>
          </p:cNvPr>
          <p:cNvSpPr/>
          <p:nvPr/>
        </p:nvSpPr>
        <p:spPr>
          <a:xfrm>
            <a:off x="620007" y="894318"/>
            <a:ext cx="2195279" cy="768699"/>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50000"/>
                  </a:schemeClr>
                </a:solidFill>
              </a:rPr>
              <a:t>Use Cases</a:t>
            </a:r>
          </a:p>
        </p:txBody>
      </p:sp>
      <p:sp>
        <p:nvSpPr>
          <p:cNvPr id="4" name="CasellaDiTesto 3">
            <a:extLst>
              <a:ext uri="{FF2B5EF4-FFF2-40B4-BE49-F238E27FC236}">
                <a16:creationId xmlns:a16="http://schemas.microsoft.com/office/drawing/2014/main" id="{86A8D675-1812-41E1-8942-D2B2F65465A0}"/>
              </a:ext>
            </a:extLst>
          </p:cNvPr>
          <p:cNvSpPr txBox="1"/>
          <p:nvPr/>
        </p:nvSpPr>
        <p:spPr>
          <a:xfrm>
            <a:off x="325847" y="5172088"/>
            <a:ext cx="2985516" cy="646331"/>
          </a:xfrm>
          <a:prstGeom prst="rect">
            <a:avLst/>
          </a:prstGeom>
          <a:noFill/>
        </p:spPr>
        <p:txBody>
          <a:bodyPr wrap="square" rtlCol="0">
            <a:spAutoFit/>
          </a:bodyPr>
          <a:lstStyle/>
          <a:p>
            <a:r>
              <a:rPr lang="it-IT" dirty="0"/>
              <a:t>HSE South / South West Hospital Group </a:t>
            </a:r>
            <a:r>
              <a:rPr lang="it-IT" dirty="0" err="1"/>
              <a:t>Ireland</a:t>
            </a:r>
            <a:endParaRPr lang="it-IT" sz="1400" dirty="0"/>
          </a:p>
        </p:txBody>
      </p:sp>
      <p:sp>
        <p:nvSpPr>
          <p:cNvPr id="44" name="Rettangolo 43">
            <a:extLst>
              <a:ext uri="{FF2B5EF4-FFF2-40B4-BE49-F238E27FC236}">
                <a16:creationId xmlns:a16="http://schemas.microsoft.com/office/drawing/2014/main" id="{F5DC9453-3C65-4CC7-A398-1B54CEF5ACFD}"/>
              </a:ext>
            </a:extLst>
          </p:cNvPr>
          <p:cNvSpPr/>
          <p:nvPr/>
        </p:nvSpPr>
        <p:spPr>
          <a:xfrm>
            <a:off x="3663709" y="912130"/>
            <a:ext cx="2195279" cy="768699"/>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lumMod val="50000"/>
                  </a:schemeClr>
                </a:solidFill>
              </a:rPr>
              <a:t>Large Enterprises</a:t>
            </a:r>
          </a:p>
        </p:txBody>
      </p:sp>
      <p:sp>
        <p:nvSpPr>
          <p:cNvPr id="47" name="CasellaDiTesto 46">
            <a:extLst>
              <a:ext uri="{FF2B5EF4-FFF2-40B4-BE49-F238E27FC236}">
                <a16:creationId xmlns:a16="http://schemas.microsoft.com/office/drawing/2014/main" id="{527E28FD-855B-4811-88C4-393E70269D97}"/>
              </a:ext>
            </a:extLst>
          </p:cNvPr>
          <p:cNvSpPr txBox="1"/>
          <p:nvPr/>
        </p:nvSpPr>
        <p:spPr>
          <a:xfrm>
            <a:off x="3540000" y="1969832"/>
            <a:ext cx="2388716" cy="369332"/>
          </a:xfrm>
          <a:prstGeom prst="rect">
            <a:avLst/>
          </a:prstGeom>
          <a:noFill/>
        </p:spPr>
        <p:txBody>
          <a:bodyPr wrap="square" rtlCol="0">
            <a:spAutoFit/>
          </a:bodyPr>
          <a:lstStyle/>
          <a:p>
            <a:r>
              <a:rPr lang="it-IT" dirty="0"/>
              <a:t>AON</a:t>
            </a:r>
            <a:endParaRPr lang="it-IT" sz="1400" dirty="0"/>
          </a:p>
        </p:txBody>
      </p:sp>
      <p:sp>
        <p:nvSpPr>
          <p:cNvPr id="48" name="CasellaDiTesto 47">
            <a:extLst>
              <a:ext uri="{FF2B5EF4-FFF2-40B4-BE49-F238E27FC236}">
                <a16:creationId xmlns:a16="http://schemas.microsoft.com/office/drawing/2014/main" id="{AE4A783A-AB43-419D-96C0-31421F580351}"/>
              </a:ext>
            </a:extLst>
          </p:cNvPr>
          <p:cNvSpPr txBox="1"/>
          <p:nvPr/>
        </p:nvSpPr>
        <p:spPr>
          <a:xfrm>
            <a:off x="3540000" y="3283338"/>
            <a:ext cx="2388716" cy="369332"/>
          </a:xfrm>
          <a:prstGeom prst="rect">
            <a:avLst/>
          </a:prstGeom>
          <a:noFill/>
        </p:spPr>
        <p:txBody>
          <a:bodyPr wrap="square" rtlCol="0">
            <a:spAutoFit/>
          </a:bodyPr>
          <a:lstStyle/>
          <a:p>
            <a:r>
              <a:rPr lang="it-IT" dirty="0"/>
              <a:t>IDEMIA</a:t>
            </a:r>
            <a:endParaRPr lang="it-IT" sz="1400" dirty="0"/>
          </a:p>
        </p:txBody>
      </p:sp>
      <p:sp>
        <p:nvSpPr>
          <p:cNvPr id="49" name="CasellaDiTesto 48">
            <a:extLst>
              <a:ext uri="{FF2B5EF4-FFF2-40B4-BE49-F238E27FC236}">
                <a16:creationId xmlns:a16="http://schemas.microsoft.com/office/drawing/2014/main" id="{4D26ACDE-8B0D-4E73-B306-BA58CA5138B8}"/>
              </a:ext>
            </a:extLst>
          </p:cNvPr>
          <p:cNvSpPr txBox="1"/>
          <p:nvPr/>
        </p:nvSpPr>
        <p:spPr>
          <a:xfrm>
            <a:off x="3534936" y="4667343"/>
            <a:ext cx="2388716" cy="369332"/>
          </a:xfrm>
          <a:prstGeom prst="rect">
            <a:avLst/>
          </a:prstGeom>
          <a:noFill/>
        </p:spPr>
        <p:txBody>
          <a:bodyPr wrap="square" rtlCol="0">
            <a:spAutoFit/>
          </a:bodyPr>
          <a:lstStyle/>
          <a:p>
            <a:r>
              <a:rPr lang="it-IT" dirty="0"/>
              <a:t>RINA Consulting</a:t>
            </a:r>
            <a:endParaRPr lang="it-IT" sz="1400" dirty="0"/>
          </a:p>
        </p:txBody>
      </p:sp>
      <p:sp>
        <p:nvSpPr>
          <p:cNvPr id="50" name="Rettangolo 49">
            <a:extLst>
              <a:ext uri="{FF2B5EF4-FFF2-40B4-BE49-F238E27FC236}">
                <a16:creationId xmlns:a16="http://schemas.microsoft.com/office/drawing/2014/main" id="{A66F23D1-0CAE-43FE-B7AC-6A8FEADEC90A}"/>
              </a:ext>
            </a:extLst>
          </p:cNvPr>
          <p:cNvSpPr/>
          <p:nvPr/>
        </p:nvSpPr>
        <p:spPr>
          <a:xfrm>
            <a:off x="6572904" y="895780"/>
            <a:ext cx="2195279" cy="768699"/>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50000"/>
                  </a:schemeClr>
                </a:solidFill>
              </a:rPr>
              <a:t>SMEs</a:t>
            </a:r>
            <a:endParaRPr lang="en-GB" sz="2400" b="1" dirty="0">
              <a:solidFill>
                <a:schemeClr val="accent6">
                  <a:lumMod val="50000"/>
                </a:schemeClr>
              </a:solidFill>
            </a:endParaRPr>
          </a:p>
        </p:txBody>
      </p:sp>
      <p:sp>
        <p:nvSpPr>
          <p:cNvPr id="53" name="CasellaDiTesto 52">
            <a:extLst>
              <a:ext uri="{FF2B5EF4-FFF2-40B4-BE49-F238E27FC236}">
                <a16:creationId xmlns:a16="http://schemas.microsoft.com/office/drawing/2014/main" id="{1F6853AC-7A48-4B55-8621-C561648CA283}"/>
              </a:ext>
            </a:extLst>
          </p:cNvPr>
          <p:cNvSpPr txBox="1"/>
          <p:nvPr/>
        </p:nvSpPr>
        <p:spPr>
          <a:xfrm>
            <a:off x="6277885" y="1828878"/>
            <a:ext cx="2706161" cy="646331"/>
          </a:xfrm>
          <a:prstGeom prst="rect">
            <a:avLst/>
          </a:prstGeom>
          <a:noFill/>
        </p:spPr>
        <p:txBody>
          <a:bodyPr wrap="square" rtlCol="0">
            <a:spAutoFit/>
          </a:bodyPr>
          <a:lstStyle/>
          <a:p>
            <a:r>
              <a:rPr lang="it-IT" dirty="0"/>
              <a:t>Irish Centre for Emergency Management</a:t>
            </a:r>
            <a:endParaRPr lang="it-IT" sz="1400" dirty="0"/>
          </a:p>
        </p:txBody>
      </p:sp>
      <p:sp>
        <p:nvSpPr>
          <p:cNvPr id="54" name="CasellaDiTesto 53">
            <a:extLst>
              <a:ext uri="{FF2B5EF4-FFF2-40B4-BE49-F238E27FC236}">
                <a16:creationId xmlns:a16="http://schemas.microsoft.com/office/drawing/2014/main" id="{C108AEF3-225C-4DDE-BDC1-99F80CFA1D35}"/>
              </a:ext>
            </a:extLst>
          </p:cNvPr>
          <p:cNvSpPr txBox="1"/>
          <p:nvPr/>
        </p:nvSpPr>
        <p:spPr>
          <a:xfrm>
            <a:off x="6319669" y="2764468"/>
            <a:ext cx="2388716" cy="369332"/>
          </a:xfrm>
          <a:prstGeom prst="rect">
            <a:avLst/>
          </a:prstGeom>
          <a:noFill/>
        </p:spPr>
        <p:txBody>
          <a:bodyPr wrap="square" rtlCol="0">
            <a:spAutoFit/>
          </a:bodyPr>
          <a:lstStyle/>
          <a:p>
            <a:r>
              <a:rPr lang="it-IT" dirty="0"/>
              <a:t>Innovation Sprint</a:t>
            </a:r>
            <a:endParaRPr lang="it-IT" sz="1400" dirty="0"/>
          </a:p>
        </p:txBody>
      </p:sp>
      <p:sp>
        <p:nvSpPr>
          <p:cNvPr id="55" name="CasellaDiTesto 54">
            <a:extLst>
              <a:ext uri="{FF2B5EF4-FFF2-40B4-BE49-F238E27FC236}">
                <a16:creationId xmlns:a16="http://schemas.microsoft.com/office/drawing/2014/main" id="{C0C0F32C-4793-4562-AE0E-DF7C695AF76E}"/>
              </a:ext>
            </a:extLst>
          </p:cNvPr>
          <p:cNvSpPr txBox="1"/>
          <p:nvPr/>
        </p:nvSpPr>
        <p:spPr>
          <a:xfrm>
            <a:off x="6313408" y="3731768"/>
            <a:ext cx="2388716" cy="369332"/>
          </a:xfrm>
          <a:prstGeom prst="rect">
            <a:avLst/>
          </a:prstGeom>
          <a:noFill/>
        </p:spPr>
        <p:txBody>
          <a:bodyPr wrap="square" rtlCol="0">
            <a:spAutoFit/>
          </a:bodyPr>
          <a:lstStyle/>
          <a:p>
            <a:r>
              <a:rPr lang="it-IT" dirty="0"/>
              <a:t>RHEA</a:t>
            </a:r>
            <a:endParaRPr lang="it-IT" sz="1400" dirty="0">
              <a:solidFill>
                <a:schemeClr val="accent6">
                  <a:lumMod val="50000"/>
                </a:schemeClr>
              </a:solidFill>
            </a:endParaRPr>
          </a:p>
        </p:txBody>
      </p:sp>
      <p:sp>
        <p:nvSpPr>
          <p:cNvPr id="56" name="CasellaDiTesto 55">
            <a:extLst>
              <a:ext uri="{FF2B5EF4-FFF2-40B4-BE49-F238E27FC236}">
                <a16:creationId xmlns:a16="http://schemas.microsoft.com/office/drawing/2014/main" id="{1C7E996F-57CA-45BB-9D27-848EB1FEDD42}"/>
              </a:ext>
            </a:extLst>
          </p:cNvPr>
          <p:cNvSpPr txBox="1"/>
          <p:nvPr/>
        </p:nvSpPr>
        <p:spPr>
          <a:xfrm>
            <a:off x="6338820" y="4661145"/>
            <a:ext cx="2388716" cy="369332"/>
          </a:xfrm>
          <a:prstGeom prst="rect">
            <a:avLst/>
          </a:prstGeom>
          <a:noFill/>
        </p:spPr>
        <p:txBody>
          <a:bodyPr wrap="square" rtlCol="0">
            <a:spAutoFit/>
          </a:bodyPr>
          <a:lstStyle/>
          <a:p>
            <a:r>
              <a:rPr lang="it-IT" dirty="0" err="1"/>
              <a:t>Stelar</a:t>
            </a:r>
            <a:endParaRPr lang="it-IT" sz="1400" dirty="0"/>
          </a:p>
        </p:txBody>
      </p:sp>
      <p:sp>
        <p:nvSpPr>
          <p:cNvPr id="57" name="CasellaDiTesto 56">
            <a:extLst>
              <a:ext uri="{FF2B5EF4-FFF2-40B4-BE49-F238E27FC236}">
                <a16:creationId xmlns:a16="http://schemas.microsoft.com/office/drawing/2014/main" id="{BB32E0D9-1CAC-4013-84CC-B1BBAC9E1058}"/>
              </a:ext>
            </a:extLst>
          </p:cNvPr>
          <p:cNvSpPr txBox="1"/>
          <p:nvPr/>
        </p:nvSpPr>
        <p:spPr>
          <a:xfrm>
            <a:off x="6314866" y="5399809"/>
            <a:ext cx="2388716" cy="369332"/>
          </a:xfrm>
          <a:prstGeom prst="rect">
            <a:avLst/>
          </a:prstGeom>
          <a:noFill/>
        </p:spPr>
        <p:txBody>
          <a:bodyPr wrap="square" rtlCol="0">
            <a:spAutoFit/>
          </a:bodyPr>
          <a:lstStyle/>
          <a:p>
            <a:r>
              <a:rPr lang="it-IT" dirty="0"/>
              <a:t>Trust-IT Services</a:t>
            </a:r>
            <a:endParaRPr lang="it-IT" sz="1400" dirty="0"/>
          </a:p>
        </p:txBody>
      </p:sp>
      <p:sp>
        <p:nvSpPr>
          <p:cNvPr id="58" name="Rettangolo 57">
            <a:extLst>
              <a:ext uri="{FF2B5EF4-FFF2-40B4-BE49-F238E27FC236}">
                <a16:creationId xmlns:a16="http://schemas.microsoft.com/office/drawing/2014/main" id="{0DA36F1D-C842-48AA-80C6-97DA82A122AB}"/>
              </a:ext>
            </a:extLst>
          </p:cNvPr>
          <p:cNvSpPr/>
          <p:nvPr/>
        </p:nvSpPr>
        <p:spPr>
          <a:xfrm>
            <a:off x="9474142" y="909100"/>
            <a:ext cx="2195279" cy="768699"/>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6">
                    <a:lumMod val="50000"/>
                  </a:schemeClr>
                </a:solidFill>
              </a:rPr>
              <a:t>R</a:t>
            </a:r>
            <a:r>
              <a:rPr lang="en-GB" sz="2400" b="1" dirty="0" err="1">
                <a:solidFill>
                  <a:schemeClr val="accent6">
                    <a:lumMod val="50000"/>
                  </a:schemeClr>
                </a:solidFill>
              </a:rPr>
              <a:t>esearch</a:t>
            </a:r>
            <a:r>
              <a:rPr lang="en-GB" sz="2400" b="1" dirty="0">
                <a:solidFill>
                  <a:schemeClr val="accent6">
                    <a:lumMod val="50000"/>
                  </a:schemeClr>
                </a:solidFill>
              </a:rPr>
              <a:t> &amp; Academia</a:t>
            </a:r>
          </a:p>
        </p:txBody>
      </p:sp>
      <p:sp>
        <p:nvSpPr>
          <p:cNvPr id="60" name="CasellaDiTesto 59">
            <a:extLst>
              <a:ext uri="{FF2B5EF4-FFF2-40B4-BE49-F238E27FC236}">
                <a16:creationId xmlns:a16="http://schemas.microsoft.com/office/drawing/2014/main" id="{D783FF73-72C9-44AC-AC98-3603F9D4A3C8}"/>
              </a:ext>
            </a:extLst>
          </p:cNvPr>
          <p:cNvSpPr txBox="1"/>
          <p:nvPr/>
        </p:nvSpPr>
        <p:spPr>
          <a:xfrm>
            <a:off x="9454697" y="1969832"/>
            <a:ext cx="2388716" cy="369332"/>
          </a:xfrm>
          <a:prstGeom prst="rect">
            <a:avLst/>
          </a:prstGeom>
          <a:noFill/>
        </p:spPr>
        <p:txBody>
          <a:bodyPr wrap="square" rtlCol="0">
            <a:spAutoFit/>
          </a:bodyPr>
          <a:lstStyle/>
          <a:p>
            <a:r>
              <a:rPr lang="it-IT" dirty="0" err="1"/>
              <a:t>UniRome</a:t>
            </a:r>
            <a:endParaRPr lang="it-IT" sz="1400" dirty="0"/>
          </a:p>
        </p:txBody>
      </p:sp>
      <p:sp>
        <p:nvSpPr>
          <p:cNvPr id="61" name="CasellaDiTesto 60">
            <a:extLst>
              <a:ext uri="{FF2B5EF4-FFF2-40B4-BE49-F238E27FC236}">
                <a16:creationId xmlns:a16="http://schemas.microsoft.com/office/drawing/2014/main" id="{C228AE64-4152-4F90-8365-8FA44346020F}"/>
              </a:ext>
            </a:extLst>
          </p:cNvPr>
          <p:cNvSpPr txBox="1"/>
          <p:nvPr/>
        </p:nvSpPr>
        <p:spPr>
          <a:xfrm>
            <a:off x="9482099" y="3141155"/>
            <a:ext cx="2388716" cy="369332"/>
          </a:xfrm>
          <a:prstGeom prst="rect">
            <a:avLst/>
          </a:prstGeom>
          <a:noFill/>
        </p:spPr>
        <p:txBody>
          <a:bodyPr wrap="square" rtlCol="0">
            <a:spAutoFit/>
          </a:bodyPr>
          <a:lstStyle/>
          <a:p>
            <a:r>
              <a:rPr lang="it-IT" dirty="0"/>
              <a:t>UNAN</a:t>
            </a:r>
            <a:endParaRPr lang="it-IT" sz="1400" dirty="0"/>
          </a:p>
        </p:txBody>
      </p:sp>
      <p:sp>
        <p:nvSpPr>
          <p:cNvPr id="62" name="CasellaDiTesto 61">
            <a:extLst>
              <a:ext uri="{FF2B5EF4-FFF2-40B4-BE49-F238E27FC236}">
                <a16:creationId xmlns:a16="http://schemas.microsoft.com/office/drawing/2014/main" id="{11EF54BE-5F84-409E-8AC3-B797637B1597}"/>
              </a:ext>
            </a:extLst>
          </p:cNvPr>
          <p:cNvSpPr txBox="1"/>
          <p:nvPr/>
        </p:nvSpPr>
        <p:spPr>
          <a:xfrm>
            <a:off x="9484993" y="4675345"/>
            <a:ext cx="2388716" cy="369332"/>
          </a:xfrm>
          <a:prstGeom prst="rect">
            <a:avLst/>
          </a:prstGeom>
          <a:noFill/>
        </p:spPr>
        <p:txBody>
          <a:bodyPr wrap="square" rtlCol="0">
            <a:spAutoFit/>
          </a:bodyPr>
          <a:lstStyle/>
          <a:p>
            <a:r>
              <a:rPr lang="it-IT" dirty="0"/>
              <a:t>FORTH</a:t>
            </a:r>
          </a:p>
        </p:txBody>
      </p:sp>
      <p:sp>
        <p:nvSpPr>
          <p:cNvPr id="63" name="CasellaDiTesto 62">
            <a:extLst>
              <a:ext uri="{FF2B5EF4-FFF2-40B4-BE49-F238E27FC236}">
                <a16:creationId xmlns:a16="http://schemas.microsoft.com/office/drawing/2014/main" id="{C3195A07-98CC-4FCE-9BD2-2C17DDB6E3DC}"/>
              </a:ext>
            </a:extLst>
          </p:cNvPr>
          <p:cNvSpPr txBox="1"/>
          <p:nvPr/>
        </p:nvSpPr>
        <p:spPr>
          <a:xfrm>
            <a:off x="317038" y="1828878"/>
            <a:ext cx="2388716" cy="646331"/>
          </a:xfrm>
          <a:prstGeom prst="rect">
            <a:avLst/>
          </a:prstGeom>
          <a:noFill/>
        </p:spPr>
        <p:txBody>
          <a:bodyPr wrap="square" rtlCol="0">
            <a:spAutoFit/>
          </a:bodyPr>
          <a:lstStyle/>
          <a:p>
            <a:r>
              <a:rPr lang="it-IT" b="1" dirty="0"/>
              <a:t>Project</a:t>
            </a:r>
          </a:p>
          <a:p>
            <a:r>
              <a:rPr lang="it-IT" b="1" dirty="0"/>
              <a:t>Coordinator</a:t>
            </a:r>
            <a:r>
              <a:rPr lang="it-IT" b="1" dirty="0">
                <a:solidFill>
                  <a:schemeClr val="accent6">
                    <a:lumMod val="50000"/>
                  </a:schemeClr>
                </a:solidFill>
              </a:rPr>
              <a:t>:</a:t>
            </a:r>
          </a:p>
        </p:txBody>
      </p:sp>
      <p:sp>
        <p:nvSpPr>
          <p:cNvPr id="64" name="CasellaDiTesto 63">
            <a:extLst>
              <a:ext uri="{FF2B5EF4-FFF2-40B4-BE49-F238E27FC236}">
                <a16:creationId xmlns:a16="http://schemas.microsoft.com/office/drawing/2014/main" id="{4C893A59-42B0-4371-8832-FB0734FD328F}"/>
              </a:ext>
            </a:extLst>
          </p:cNvPr>
          <p:cNvSpPr txBox="1"/>
          <p:nvPr/>
        </p:nvSpPr>
        <p:spPr>
          <a:xfrm>
            <a:off x="453253" y="2428745"/>
            <a:ext cx="1634402" cy="830997"/>
          </a:xfrm>
          <a:prstGeom prst="rect">
            <a:avLst/>
          </a:prstGeom>
          <a:noFill/>
        </p:spPr>
        <p:txBody>
          <a:bodyPr wrap="square" rtlCol="0">
            <a:spAutoFit/>
          </a:bodyPr>
          <a:lstStyle/>
          <a:p>
            <a:r>
              <a:rPr lang="it-IT" sz="1600" dirty="0"/>
              <a:t>Università Cattolica del </a:t>
            </a:r>
          </a:p>
          <a:p>
            <a:r>
              <a:rPr lang="it-IT" sz="1600" dirty="0"/>
              <a:t>Sacro Cuore</a:t>
            </a:r>
          </a:p>
        </p:txBody>
      </p:sp>
      <p:sp>
        <p:nvSpPr>
          <p:cNvPr id="65" name="CasellaDiTesto 64">
            <a:extLst>
              <a:ext uri="{FF2B5EF4-FFF2-40B4-BE49-F238E27FC236}">
                <a16:creationId xmlns:a16="http://schemas.microsoft.com/office/drawing/2014/main" id="{F27926FE-C25B-4EB4-971C-123FC69CC497}"/>
              </a:ext>
            </a:extLst>
          </p:cNvPr>
          <p:cNvSpPr txBox="1"/>
          <p:nvPr/>
        </p:nvSpPr>
        <p:spPr>
          <a:xfrm>
            <a:off x="463664" y="3260000"/>
            <a:ext cx="1675651" cy="830997"/>
          </a:xfrm>
          <a:prstGeom prst="rect">
            <a:avLst/>
          </a:prstGeom>
          <a:noFill/>
        </p:spPr>
        <p:txBody>
          <a:bodyPr wrap="square" rtlCol="0">
            <a:spAutoFit/>
          </a:bodyPr>
          <a:lstStyle/>
          <a:p>
            <a:r>
              <a:rPr lang="it-IT" sz="1600" dirty="0"/>
              <a:t>Fondazione Policlinico </a:t>
            </a:r>
          </a:p>
          <a:p>
            <a:r>
              <a:rPr lang="it-IT" sz="1600" dirty="0"/>
              <a:t>Gemelli</a:t>
            </a:r>
          </a:p>
        </p:txBody>
      </p:sp>
      <p:sp>
        <p:nvSpPr>
          <p:cNvPr id="66" name="CasellaDiTesto 65">
            <a:extLst>
              <a:ext uri="{FF2B5EF4-FFF2-40B4-BE49-F238E27FC236}">
                <a16:creationId xmlns:a16="http://schemas.microsoft.com/office/drawing/2014/main" id="{FD96EBD9-772E-42D2-AE99-DC663FF21980}"/>
              </a:ext>
            </a:extLst>
          </p:cNvPr>
          <p:cNvSpPr txBox="1"/>
          <p:nvPr/>
        </p:nvSpPr>
        <p:spPr>
          <a:xfrm>
            <a:off x="319901" y="4306324"/>
            <a:ext cx="1695247" cy="646331"/>
          </a:xfrm>
          <a:prstGeom prst="rect">
            <a:avLst/>
          </a:prstGeom>
          <a:noFill/>
        </p:spPr>
        <p:txBody>
          <a:bodyPr wrap="square" rtlCol="0">
            <a:spAutoFit/>
          </a:bodyPr>
          <a:lstStyle/>
          <a:p>
            <a:r>
              <a:rPr lang="it-IT" dirty="0"/>
              <a:t>7th </a:t>
            </a:r>
            <a:r>
              <a:rPr lang="it-IT" dirty="0" err="1"/>
              <a:t>Health</a:t>
            </a:r>
            <a:r>
              <a:rPr lang="it-IT" dirty="0"/>
              <a:t> </a:t>
            </a:r>
            <a:r>
              <a:rPr lang="it-IT" dirty="0" err="1"/>
              <a:t>Region</a:t>
            </a:r>
            <a:r>
              <a:rPr lang="it-IT" dirty="0"/>
              <a:t> of Crete</a:t>
            </a:r>
          </a:p>
        </p:txBody>
      </p:sp>
      <p:pic>
        <p:nvPicPr>
          <p:cNvPr id="7" name="Immagine 6">
            <a:extLst>
              <a:ext uri="{FF2B5EF4-FFF2-40B4-BE49-F238E27FC236}">
                <a16:creationId xmlns:a16="http://schemas.microsoft.com/office/drawing/2014/main" id="{758E2E97-F82D-4EB2-93D9-B22174041D0D}"/>
              </a:ext>
            </a:extLst>
          </p:cNvPr>
          <p:cNvPicPr>
            <a:picLocks noChangeAspect="1"/>
          </p:cNvPicPr>
          <p:nvPr/>
        </p:nvPicPr>
        <p:blipFill>
          <a:blip r:embed="rId15"/>
          <a:stretch>
            <a:fillRect/>
          </a:stretch>
        </p:blipFill>
        <p:spPr>
          <a:xfrm>
            <a:off x="395973" y="5805516"/>
            <a:ext cx="2401152" cy="526333"/>
          </a:xfrm>
          <a:prstGeom prst="rect">
            <a:avLst/>
          </a:prstGeom>
        </p:spPr>
      </p:pic>
      <p:pic>
        <p:nvPicPr>
          <p:cNvPr id="9" name="Immagine 8">
            <a:extLst>
              <a:ext uri="{FF2B5EF4-FFF2-40B4-BE49-F238E27FC236}">
                <a16:creationId xmlns:a16="http://schemas.microsoft.com/office/drawing/2014/main" id="{0CCF7821-95F2-4A74-9E92-1AA6083BE37A}"/>
              </a:ext>
            </a:extLst>
          </p:cNvPr>
          <p:cNvPicPr>
            <a:picLocks noChangeAspect="1"/>
          </p:cNvPicPr>
          <p:nvPr/>
        </p:nvPicPr>
        <p:blipFill>
          <a:blip r:embed="rId16"/>
          <a:stretch>
            <a:fillRect/>
          </a:stretch>
        </p:blipFill>
        <p:spPr>
          <a:xfrm>
            <a:off x="7670543" y="2172619"/>
            <a:ext cx="1251457" cy="625729"/>
          </a:xfrm>
          <a:prstGeom prst="rect">
            <a:avLst/>
          </a:prstGeom>
        </p:spPr>
      </p:pic>
    </p:spTree>
    <p:extLst>
      <p:ext uri="{BB962C8B-B14F-4D97-AF65-F5344CB8AC3E}">
        <p14:creationId xmlns:p14="http://schemas.microsoft.com/office/powerpoint/2010/main" val="154422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20451" y="-12033"/>
            <a:ext cx="7415463" cy="770638"/>
          </a:xfrm>
        </p:spPr>
        <p:txBody>
          <a:bodyPr vert="horz" lIns="91440" tIns="45720" rIns="91440" bIns="45720" rtlCol="0" anchor="b">
            <a:normAutofit/>
          </a:bodyPr>
          <a:lstStyle/>
          <a:p>
            <a:pPr algn="l"/>
            <a:r>
              <a:rPr lang="en-GB" sz="4000" dirty="0">
                <a:solidFill>
                  <a:schemeClr val="bg1">
                    <a:lumMod val="50000"/>
                  </a:schemeClr>
                </a:solidFill>
              </a:rPr>
              <a:t>Targeting our stakeholders</a:t>
            </a:r>
          </a:p>
        </p:txBody>
      </p:sp>
      <p:sp>
        <p:nvSpPr>
          <p:cNvPr id="5" name="Segnaposto numero diapositiva 4"/>
          <p:cNvSpPr>
            <a:spLocks noGrp="1"/>
          </p:cNvSpPr>
          <p:nvPr>
            <p:ph type="sldNum" sz="quarter" idx="4"/>
          </p:nvPr>
        </p:nvSpPr>
        <p:spPr/>
        <p:txBody>
          <a:bodyPr/>
          <a:lstStyle/>
          <a:p>
            <a:fld id="{CC526A9B-8C67-7942-98DE-0DB5C5796EA1}" type="slidenum">
              <a:rPr lang="it-IT" smtClean="0"/>
              <a:pPr/>
              <a:t>6</a:t>
            </a:fld>
            <a:endParaRPr lang="it-IT" dirty="0"/>
          </a:p>
        </p:txBody>
      </p:sp>
      <p:sp>
        <p:nvSpPr>
          <p:cNvPr id="6" name="Segnaposto piè di pagina 5"/>
          <p:cNvSpPr>
            <a:spLocks noGrp="1"/>
          </p:cNvSpPr>
          <p:nvPr>
            <p:ph type="ftr" sz="quarter" idx="3"/>
          </p:nvPr>
        </p:nvSpPr>
        <p:spPr/>
        <p:txBody>
          <a:bodyPr/>
          <a:lstStyle/>
          <a:p>
            <a:r>
              <a:rPr lang="it-IT"/>
              <a:t>www.panacearesearch.eu</a:t>
            </a:r>
            <a:endParaRPr lang="it-IT" dirty="0"/>
          </a:p>
        </p:txBody>
      </p:sp>
      <p:pic>
        <p:nvPicPr>
          <p:cNvPr id="2051" name="Picture 3" descr="C:\Users\Admin\Desktop\Luigi\PANACEA volantino rettangolare e presentazione\Presentation\Panacea-stakeholders-rev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10" y="1143619"/>
            <a:ext cx="7245916" cy="4746193"/>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contenuto 2">
            <a:extLst>
              <a:ext uri="{FF2B5EF4-FFF2-40B4-BE49-F238E27FC236}">
                <a16:creationId xmlns:a16="http://schemas.microsoft.com/office/drawing/2014/main" id="{1CB5A59E-69AB-4CA1-94B0-699974988E19}"/>
              </a:ext>
            </a:extLst>
          </p:cNvPr>
          <p:cNvSpPr>
            <a:spLocks noGrp="1"/>
          </p:cNvSpPr>
          <p:nvPr>
            <p:ph idx="13"/>
          </p:nvPr>
        </p:nvSpPr>
        <p:spPr>
          <a:xfrm>
            <a:off x="7820129" y="808154"/>
            <a:ext cx="4129701" cy="5673726"/>
          </a:xfrm>
        </p:spPr>
        <p:txBody>
          <a:bodyPr>
            <a:normAutofit fontScale="92500" lnSpcReduction="10000"/>
          </a:bodyPr>
          <a:lstStyle/>
          <a:p>
            <a:r>
              <a:rPr lang="en-GB" sz="2400" b="1" dirty="0"/>
              <a:t>4 PANACEA Workshops</a:t>
            </a:r>
          </a:p>
          <a:p>
            <a:r>
              <a:rPr lang="en-GB" sz="2400" b="1" dirty="0"/>
              <a:t>1 PANACEA Showcased Final Event</a:t>
            </a:r>
          </a:p>
          <a:p>
            <a:r>
              <a:rPr lang="en-GB" sz="2400" b="1" dirty="0"/>
              <a:t>Visibility at 50+ third-party events</a:t>
            </a:r>
          </a:p>
          <a:p>
            <a:r>
              <a:rPr lang="en-GB" sz="2400" b="1" dirty="0"/>
              <a:t>4 Webinars</a:t>
            </a:r>
          </a:p>
          <a:p>
            <a:r>
              <a:rPr lang="en-GB" sz="2400" b="1" dirty="0"/>
              <a:t>2 Marketing videos </a:t>
            </a:r>
          </a:p>
          <a:p>
            <a:r>
              <a:rPr lang="en-GB" sz="2400" b="1" dirty="0"/>
              <a:t>Surveys for user experience feedback on the panacearesearch.eu toolkit</a:t>
            </a:r>
          </a:p>
          <a:p>
            <a:r>
              <a:rPr lang="en-GB" sz="2400" b="1" dirty="0"/>
              <a:t>Monthly Content-rich Articles</a:t>
            </a:r>
          </a:p>
          <a:p>
            <a:r>
              <a:rPr lang="en-GB" sz="2400" b="1" dirty="0"/>
              <a:t>Monthly Newsletters</a:t>
            </a:r>
          </a:p>
          <a:p>
            <a:r>
              <a:rPr lang="en-GB" sz="2400" b="1" dirty="0"/>
              <a:t>Promotional Graphic Material </a:t>
            </a:r>
          </a:p>
          <a:p>
            <a:r>
              <a:rPr lang="en-US" sz="2400" b="1" dirty="0"/>
              <a:t>White Paper</a:t>
            </a:r>
            <a:endParaRPr lang="en-US" sz="2400" b="1" dirty="0">
              <a:solidFill>
                <a:srgbClr val="FF0000"/>
              </a:solidFill>
            </a:endParaRPr>
          </a:p>
          <a:p>
            <a:r>
              <a:rPr lang="en-US" sz="2400" b="1" dirty="0"/>
              <a:t>Social Media Engagement (Twitter, LinkedIn)</a:t>
            </a:r>
            <a:endParaRPr lang="en-US" sz="1800" dirty="0">
              <a:solidFill>
                <a:schemeClr val="tx1"/>
              </a:solidFill>
              <a:latin typeface="+mn-lt"/>
            </a:endParaRPr>
          </a:p>
        </p:txBody>
      </p:sp>
    </p:spTree>
    <p:extLst>
      <p:ext uri="{BB962C8B-B14F-4D97-AF65-F5344CB8AC3E}">
        <p14:creationId xmlns:p14="http://schemas.microsoft.com/office/powerpoint/2010/main" val="285438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20451" y="-12033"/>
            <a:ext cx="7415463" cy="770638"/>
          </a:xfrm>
        </p:spPr>
        <p:txBody>
          <a:bodyPr vert="horz" lIns="91440" tIns="45720" rIns="91440" bIns="45720" rtlCol="0" anchor="b">
            <a:normAutofit/>
          </a:bodyPr>
          <a:lstStyle/>
          <a:p>
            <a:pPr algn="l"/>
            <a:r>
              <a:rPr lang="en-GB" sz="4000" dirty="0">
                <a:solidFill>
                  <a:schemeClr val="bg1">
                    <a:lumMod val="50000"/>
                  </a:schemeClr>
                </a:solidFill>
              </a:rPr>
              <a:t>Challenges and Objectives</a:t>
            </a:r>
          </a:p>
        </p:txBody>
      </p:sp>
      <p:sp>
        <p:nvSpPr>
          <p:cNvPr id="3" name="Segnaposto contenuto 2"/>
          <p:cNvSpPr>
            <a:spLocks noGrp="1"/>
          </p:cNvSpPr>
          <p:nvPr>
            <p:ph idx="13"/>
          </p:nvPr>
        </p:nvSpPr>
        <p:spPr>
          <a:xfrm>
            <a:off x="184559" y="1520910"/>
            <a:ext cx="2630727" cy="4261608"/>
          </a:xfrm>
        </p:spPr>
        <p:txBody>
          <a:bodyPr>
            <a:noAutofit/>
          </a:bodyPr>
          <a:lstStyle/>
          <a:p>
            <a:r>
              <a:rPr lang="en-US" sz="1800" dirty="0">
                <a:solidFill>
                  <a:schemeClr val="tx1"/>
                </a:solidFill>
                <a:latin typeface="+mn-lt"/>
              </a:rPr>
              <a:t>Increased </a:t>
            </a:r>
            <a:r>
              <a:rPr lang="en-US" sz="1800" dirty="0" err="1">
                <a:solidFill>
                  <a:schemeClr val="tx1"/>
                </a:solidFill>
                <a:latin typeface="+mn-lt"/>
              </a:rPr>
              <a:t>digitisation</a:t>
            </a:r>
            <a:r>
              <a:rPr lang="en-US" sz="1800" dirty="0">
                <a:solidFill>
                  <a:schemeClr val="tx1"/>
                </a:solidFill>
                <a:latin typeface="+mn-lt"/>
              </a:rPr>
              <a:t> and proliferation of connected objects.</a:t>
            </a:r>
          </a:p>
          <a:p>
            <a:endParaRPr lang="en-US" sz="1600" dirty="0">
              <a:solidFill>
                <a:schemeClr val="tx1"/>
              </a:solidFill>
              <a:latin typeface="+mn-lt"/>
            </a:endParaRPr>
          </a:p>
          <a:p>
            <a:r>
              <a:rPr lang="en-US" sz="1800" dirty="0">
                <a:solidFill>
                  <a:schemeClr val="tx1"/>
                </a:solidFill>
                <a:latin typeface="+mn-lt"/>
              </a:rPr>
              <a:t>Increasing threats of cyberattacks to healthcare infrastructures.</a:t>
            </a:r>
          </a:p>
          <a:p>
            <a:pPr marL="0" indent="0">
              <a:buNone/>
            </a:pPr>
            <a:endParaRPr lang="en-US" sz="1600" dirty="0">
              <a:solidFill>
                <a:schemeClr val="tx1"/>
              </a:solidFill>
              <a:latin typeface="+mn-lt"/>
            </a:endParaRPr>
          </a:p>
          <a:p>
            <a:r>
              <a:rPr lang="en-US" sz="1800" dirty="0">
                <a:solidFill>
                  <a:schemeClr val="tx1"/>
                </a:solidFill>
                <a:latin typeface="+mn-lt"/>
              </a:rPr>
              <a:t>Lack of cyber security training for medical practitioners and lack of secure embedded software for connected medical devices, identity management, etc. </a:t>
            </a:r>
          </a:p>
          <a:p>
            <a:pPr marL="0" indent="0">
              <a:buNone/>
            </a:pPr>
            <a:endParaRPr lang="en-US" sz="2000" dirty="0">
              <a:solidFill>
                <a:schemeClr val="tx1"/>
              </a:solidFill>
              <a:latin typeface="+mn-lt"/>
            </a:endParaRPr>
          </a:p>
        </p:txBody>
      </p:sp>
      <p:sp>
        <p:nvSpPr>
          <p:cNvPr id="5" name="Segnaposto numero diapositiva 4"/>
          <p:cNvSpPr>
            <a:spLocks noGrp="1"/>
          </p:cNvSpPr>
          <p:nvPr>
            <p:ph type="sldNum" sz="quarter" idx="4"/>
          </p:nvPr>
        </p:nvSpPr>
        <p:spPr/>
        <p:txBody>
          <a:bodyPr/>
          <a:lstStyle/>
          <a:p>
            <a:fld id="{CC526A9B-8C67-7942-98DE-0DB5C5796EA1}" type="slidenum">
              <a:rPr lang="it-IT" smtClean="0"/>
              <a:pPr/>
              <a:t>7</a:t>
            </a:fld>
            <a:endParaRPr lang="it-IT" dirty="0"/>
          </a:p>
        </p:txBody>
      </p:sp>
      <p:sp>
        <p:nvSpPr>
          <p:cNvPr id="6" name="Segnaposto piè di pagina 5"/>
          <p:cNvSpPr>
            <a:spLocks noGrp="1"/>
          </p:cNvSpPr>
          <p:nvPr>
            <p:ph type="ftr" sz="quarter" idx="3"/>
          </p:nvPr>
        </p:nvSpPr>
        <p:spPr/>
        <p:txBody>
          <a:bodyPr/>
          <a:lstStyle/>
          <a:p>
            <a:r>
              <a:rPr lang="it-IT"/>
              <a:t>www.panacearesearch.eu</a:t>
            </a:r>
            <a:endParaRPr lang="it-IT" dirty="0"/>
          </a:p>
        </p:txBody>
      </p:sp>
      <p:sp>
        <p:nvSpPr>
          <p:cNvPr id="11" name="Rettangolo 10">
            <a:extLst>
              <a:ext uri="{FF2B5EF4-FFF2-40B4-BE49-F238E27FC236}">
                <a16:creationId xmlns:a16="http://schemas.microsoft.com/office/drawing/2014/main" id="{397E3C96-AB72-49D8-B2C6-9E67CC05B33B}"/>
              </a:ext>
            </a:extLst>
          </p:cNvPr>
          <p:cNvSpPr/>
          <p:nvPr/>
        </p:nvSpPr>
        <p:spPr>
          <a:xfrm>
            <a:off x="620007" y="894319"/>
            <a:ext cx="2195279" cy="431142"/>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50000"/>
                  </a:schemeClr>
                </a:solidFill>
              </a:rPr>
              <a:t>Challenges</a:t>
            </a:r>
          </a:p>
        </p:txBody>
      </p:sp>
      <p:pic>
        <p:nvPicPr>
          <p:cNvPr id="15" name="Immagine 14">
            <a:extLst>
              <a:ext uri="{FF2B5EF4-FFF2-40B4-BE49-F238E27FC236}">
                <a16:creationId xmlns:a16="http://schemas.microsoft.com/office/drawing/2014/main" id="{4AB727E8-04E9-402B-B436-53EC051CFE14}"/>
              </a:ext>
            </a:extLst>
          </p:cNvPr>
          <p:cNvPicPr>
            <a:picLocks noChangeAspect="1"/>
          </p:cNvPicPr>
          <p:nvPr/>
        </p:nvPicPr>
        <p:blipFill>
          <a:blip r:embed="rId2"/>
          <a:stretch>
            <a:fillRect/>
          </a:stretch>
        </p:blipFill>
        <p:spPr>
          <a:xfrm>
            <a:off x="2835132" y="1620698"/>
            <a:ext cx="770638" cy="770638"/>
          </a:xfrm>
          <a:prstGeom prst="rect">
            <a:avLst/>
          </a:prstGeom>
        </p:spPr>
      </p:pic>
      <p:pic>
        <p:nvPicPr>
          <p:cNvPr id="17" name="Immagine 16">
            <a:extLst>
              <a:ext uri="{FF2B5EF4-FFF2-40B4-BE49-F238E27FC236}">
                <a16:creationId xmlns:a16="http://schemas.microsoft.com/office/drawing/2014/main" id="{4E9576C4-0EFB-4DE3-92E6-DB1CAF1174CC}"/>
              </a:ext>
            </a:extLst>
          </p:cNvPr>
          <p:cNvPicPr>
            <a:picLocks noChangeAspect="1"/>
          </p:cNvPicPr>
          <p:nvPr/>
        </p:nvPicPr>
        <p:blipFill rotWithShape="1">
          <a:blip r:embed="rId3"/>
          <a:srcRect l="17991" r="18096"/>
          <a:stretch/>
        </p:blipFill>
        <p:spPr>
          <a:xfrm>
            <a:off x="2815286" y="2930970"/>
            <a:ext cx="920229" cy="770638"/>
          </a:xfrm>
          <a:prstGeom prst="rect">
            <a:avLst/>
          </a:prstGeom>
        </p:spPr>
      </p:pic>
      <p:pic>
        <p:nvPicPr>
          <p:cNvPr id="2054" name="Picture 6" descr="Risultati immagini per experienced professional icon">
            <a:extLst>
              <a:ext uri="{FF2B5EF4-FFF2-40B4-BE49-F238E27FC236}">
                <a16:creationId xmlns:a16="http://schemas.microsoft.com/office/drawing/2014/main" id="{5BA034C0-7DB2-4108-88FC-8C97D3737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2740" y="4428765"/>
            <a:ext cx="920229" cy="920229"/>
          </a:xfrm>
          <a:prstGeom prst="rect">
            <a:avLst/>
          </a:prstGeom>
          <a:noFill/>
          <a:extLst>
            <a:ext uri="{909E8E84-426E-40DD-AFC4-6F175D3DCCD1}">
              <a14:hiddenFill xmlns:a14="http://schemas.microsoft.com/office/drawing/2010/main">
                <a:solidFill>
                  <a:srgbClr val="FFFFFF"/>
                </a:solidFill>
              </a14:hiddenFill>
            </a:ext>
          </a:extLst>
        </p:spPr>
      </p:pic>
      <p:sp>
        <p:nvSpPr>
          <p:cNvPr id="23" name="Rettangolo 22">
            <a:extLst>
              <a:ext uri="{FF2B5EF4-FFF2-40B4-BE49-F238E27FC236}">
                <a16:creationId xmlns:a16="http://schemas.microsoft.com/office/drawing/2014/main" id="{751B31FC-AD30-4802-8047-1D283EC13761}"/>
              </a:ext>
            </a:extLst>
          </p:cNvPr>
          <p:cNvSpPr/>
          <p:nvPr/>
        </p:nvSpPr>
        <p:spPr>
          <a:xfrm>
            <a:off x="4083601" y="897336"/>
            <a:ext cx="2195279" cy="431142"/>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accent6">
                    <a:lumMod val="50000"/>
                  </a:schemeClr>
                </a:solidFill>
              </a:rPr>
              <a:t>Objectives</a:t>
            </a:r>
          </a:p>
        </p:txBody>
      </p:sp>
      <p:cxnSp>
        <p:nvCxnSpPr>
          <p:cNvPr id="19" name="Connettore diritto 18">
            <a:extLst>
              <a:ext uri="{FF2B5EF4-FFF2-40B4-BE49-F238E27FC236}">
                <a16:creationId xmlns:a16="http://schemas.microsoft.com/office/drawing/2014/main" id="{FF5D530E-F97B-4D42-996B-8EA10315E95F}"/>
              </a:ext>
            </a:extLst>
          </p:cNvPr>
          <p:cNvCxnSpPr/>
          <p:nvPr/>
        </p:nvCxnSpPr>
        <p:spPr>
          <a:xfrm>
            <a:off x="3834881" y="1620698"/>
            <a:ext cx="0" cy="4276249"/>
          </a:xfrm>
          <a:prstGeom prst="line">
            <a:avLst/>
          </a:prstGeom>
          <a:ln w="12700">
            <a:solidFill>
              <a:schemeClr val="bg2">
                <a:lumMod val="90000"/>
              </a:schemeClr>
            </a:solidFill>
          </a:ln>
          <a:effectLst/>
        </p:spPr>
        <p:style>
          <a:lnRef idx="1">
            <a:schemeClr val="accent3"/>
          </a:lnRef>
          <a:fillRef idx="0">
            <a:schemeClr val="accent3"/>
          </a:fillRef>
          <a:effectRef idx="0">
            <a:schemeClr val="accent3"/>
          </a:effectRef>
          <a:fontRef idx="minor">
            <a:schemeClr val="tx1"/>
          </a:fontRef>
        </p:style>
      </p:cxnSp>
      <p:sp>
        <p:nvSpPr>
          <p:cNvPr id="14" name="Content Placeholder 2">
            <a:extLst>
              <a:ext uri="{FF2B5EF4-FFF2-40B4-BE49-F238E27FC236}">
                <a16:creationId xmlns:a16="http://schemas.microsoft.com/office/drawing/2014/main" id="{F2039524-9067-47BC-A2C8-C05CD922A856}"/>
              </a:ext>
            </a:extLst>
          </p:cNvPr>
          <p:cNvSpPr txBox="1">
            <a:spLocks/>
          </p:cNvSpPr>
          <p:nvPr/>
        </p:nvSpPr>
        <p:spPr>
          <a:xfrm>
            <a:off x="4625947" y="1467210"/>
            <a:ext cx="2567956" cy="588875"/>
          </a:xfrm>
          <a:prstGeom prst="rect">
            <a:avLst/>
          </a:prstGeom>
          <a:solidFill>
            <a:srgbClr val="D6F9DE"/>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prstClr val="black">
                    <a:hueOff val="0"/>
                    <a:satOff val="0"/>
                    <a:lumOff val="0"/>
                    <a:alphaOff val="0"/>
                  </a:prstClr>
                </a:solidFill>
                <a:latin typeface="Calibri" panose="020F0502020204030204"/>
              </a:rPr>
              <a:t>Develop and validate tools for dynamic risk assessment and mitigation</a:t>
            </a:r>
          </a:p>
        </p:txBody>
      </p:sp>
      <p:sp>
        <p:nvSpPr>
          <p:cNvPr id="13" name="Cerchio parziale 12">
            <a:extLst>
              <a:ext uri="{FF2B5EF4-FFF2-40B4-BE49-F238E27FC236}">
                <a16:creationId xmlns:a16="http://schemas.microsoft.com/office/drawing/2014/main" id="{5FE0BFBB-98B6-42DB-BD17-8E662D380A0F}"/>
              </a:ext>
            </a:extLst>
          </p:cNvPr>
          <p:cNvSpPr/>
          <p:nvPr/>
        </p:nvSpPr>
        <p:spPr>
          <a:xfrm>
            <a:off x="3993129" y="1467210"/>
            <a:ext cx="1242776" cy="1132924"/>
          </a:xfrm>
          <a:prstGeom prst="pie">
            <a:avLst/>
          </a:prstGeom>
          <a:blipFill>
            <a:blip r:embed="rId6"/>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Content Placeholder 2">
            <a:extLst>
              <a:ext uri="{FF2B5EF4-FFF2-40B4-BE49-F238E27FC236}">
                <a16:creationId xmlns:a16="http://schemas.microsoft.com/office/drawing/2014/main" id="{6BB2EFA9-BF38-44B7-89E8-33152D396293}"/>
              </a:ext>
            </a:extLst>
          </p:cNvPr>
          <p:cNvSpPr txBox="1">
            <a:spLocks/>
          </p:cNvSpPr>
          <p:nvPr/>
        </p:nvSpPr>
        <p:spPr>
          <a:xfrm>
            <a:off x="4603163" y="2674009"/>
            <a:ext cx="2567956" cy="588875"/>
          </a:xfrm>
          <a:prstGeom prst="rect">
            <a:avLst/>
          </a:prstGeom>
          <a:solidFill>
            <a:srgbClr val="D6F9D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1500" dirty="0">
                <a:solidFill>
                  <a:prstClr val="black">
                    <a:hueOff val="0"/>
                    <a:satOff val="0"/>
                    <a:lumOff val="0"/>
                    <a:alphaOff val="0"/>
                  </a:prstClr>
                </a:solidFill>
                <a:latin typeface="Calibri" panose="020F0502020204030204"/>
              </a:rPr>
              <a:t>Develop and validate tools for Secure Information Sharing</a:t>
            </a:r>
          </a:p>
        </p:txBody>
      </p:sp>
      <p:sp>
        <p:nvSpPr>
          <p:cNvPr id="18" name="Cerchio parziale 17">
            <a:extLst>
              <a:ext uri="{FF2B5EF4-FFF2-40B4-BE49-F238E27FC236}">
                <a16:creationId xmlns:a16="http://schemas.microsoft.com/office/drawing/2014/main" id="{C566F262-8CA6-41D4-9D65-42CDED98C753}"/>
              </a:ext>
            </a:extLst>
          </p:cNvPr>
          <p:cNvSpPr/>
          <p:nvPr/>
        </p:nvSpPr>
        <p:spPr>
          <a:xfrm>
            <a:off x="3970344" y="2674009"/>
            <a:ext cx="1297319" cy="1145362"/>
          </a:xfrm>
          <a:prstGeom prst="pie">
            <a:avLst/>
          </a:prstGeom>
          <a:blipFill>
            <a:blip r:embed="rId7"/>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ontent Placeholder 2">
            <a:extLst>
              <a:ext uri="{FF2B5EF4-FFF2-40B4-BE49-F238E27FC236}">
                <a16:creationId xmlns:a16="http://schemas.microsoft.com/office/drawing/2014/main" id="{BC00ED65-1C51-4522-8722-E0323403731C}"/>
              </a:ext>
            </a:extLst>
          </p:cNvPr>
          <p:cNvSpPr txBox="1">
            <a:spLocks/>
          </p:cNvSpPr>
          <p:nvPr/>
        </p:nvSpPr>
        <p:spPr>
          <a:xfrm>
            <a:off x="4587322" y="3893246"/>
            <a:ext cx="2567956" cy="588875"/>
          </a:xfrm>
          <a:prstGeom prst="rect">
            <a:avLst/>
          </a:prstGeom>
          <a:solidFill>
            <a:srgbClr val="D6F9DE"/>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prstClr val="black">
                    <a:hueOff val="0"/>
                    <a:satOff val="0"/>
                    <a:lumOff val="0"/>
                    <a:alphaOff val="0"/>
                  </a:prstClr>
                </a:solidFill>
                <a:latin typeface="Calibri" panose="020F0502020204030204"/>
              </a:rPr>
              <a:t>Develop and validate tools for System Security-by-design and certification</a:t>
            </a:r>
          </a:p>
        </p:txBody>
      </p:sp>
      <p:sp>
        <p:nvSpPr>
          <p:cNvPr id="21" name="Cerchio parziale 20">
            <a:extLst>
              <a:ext uri="{FF2B5EF4-FFF2-40B4-BE49-F238E27FC236}">
                <a16:creationId xmlns:a16="http://schemas.microsoft.com/office/drawing/2014/main" id="{9BABC872-D3F5-44DD-8BAA-0FB2632B95DD}"/>
              </a:ext>
            </a:extLst>
          </p:cNvPr>
          <p:cNvSpPr/>
          <p:nvPr/>
        </p:nvSpPr>
        <p:spPr>
          <a:xfrm>
            <a:off x="3954503" y="3893246"/>
            <a:ext cx="1297319" cy="1145362"/>
          </a:xfrm>
          <a:prstGeom prst="pie">
            <a:avLst/>
          </a:prstGeom>
          <a:blipFill>
            <a:blip r:embed="rId8"/>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Content Placeholder 2">
            <a:extLst>
              <a:ext uri="{FF2B5EF4-FFF2-40B4-BE49-F238E27FC236}">
                <a16:creationId xmlns:a16="http://schemas.microsoft.com/office/drawing/2014/main" id="{C4B5B107-5F5D-4A3B-AEFE-1628D6F1E197}"/>
              </a:ext>
            </a:extLst>
          </p:cNvPr>
          <p:cNvSpPr txBox="1">
            <a:spLocks/>
          </p:cNvSpPr>
          <p:nvPr/>
        </p:nvSpPr>
        <p:spPr>
          <a:xfrm>
            <a:off x="4610106" y="5112483"/>
            <a:ext cx="2567956" cy="588875"/>
          </a:xfrm>
          <a:prstGeom prst="rect">
            <a:avLst/>
          </a:prstGeom>
          <a:solidFill>
            <a:srgbClr val="D6F9DE"/>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prstClr val="black">
                    <a:hueOff val="0"/>
                    <a:satOff val="0"/>
                    <a:lumOff val="0"/>
                    <a:alphaOff val="0"/>
                  </a:prstClr>
                </a:solidFill>
                <a:latin typeface="Calibri" panose="020F0502020204030204"/>
              </a:rPr>
              <a:t>Develop and validate tools for identification and authentication</a:t>
            </a:r>
          </a:p>
        </p:txBody>
      </p:sp>
      <p:sp>
        <p:nvSpPr>
          <p:cNvPr id="25" name="Cerchio parziale 24">
            <a:extLst>
              <a:ext uri="{FF2B5EF4-FFF2-40B4-BE49-F238E27FC236}">
                <a16:creationId xmlns:a16="http://schemas.microsoft.com/office/drawing/2014/main" id="{07447F8C-0429-4D9D-9CF1-963961660BF9}"/>
              </a:ext>
            </a:extLst>
          </p:cNvPr>
          <p:cNvSpPr/>
          <p:nvPr/>
        </p:nvSpPr>
        <p:spPr>
          <a:xfrm>
            <a:off x="3977287" y="5112483"/>
            <a:ext cx="1297319" cy="1145362"/>
          </a:xfrm>
          <a:prstGeom prst="pie">
            <a:avLst/>
          </a:prstGeom>
          <a:blipFill>
            <a:blip r:embed="rId9"/>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ontent Placeholder 2">
            <a:extLst>
              <a:ext uri="{FF2B5EF4-FFF2-40B4-BE49-F238E27FC236}">
                <a16:creationId xmlns:a16="http://schemas.microsoft.com/office/drawing/2014/main" id="{BD0BB566-745B-40DD-8FB2-A60281D5F329}"/>
              </a:ext>
            </a:extLst>
          </p:cNvPr>
          <p:cNvSpPr txBox="1">
            <a:spLocks/>
          </p:cNvSpPr>
          <p:nvPr/>
        </p:nvSpPr>
        <p:spPr>
          <a:xfrm>
            <a:off x="7671780" y="1462842"/>
            <a:ext cx="2567956" cy="588875"/>
          </a:xfrm>
          <a:prstGeom prst="rect">
            <a:avLst/>
          </a:prstGeom>
          <a:solidFill>
            <a:srgbClr val="D6F9DE"/>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prstClr val="black">
                    <a:hueOff val="0"/>
                    <a:satOff val="0"/>
                    <a:lumOff val="0"/>
                    <a:alphaOff val="0"/>
                  </a:prstClr>
                </a:solidFill>
                <a:latin typeface="Calibri" panose="020F0502020204030204"/>
              </a:rPr>
              <a:t>Develop and validate an educational package for cybersecurity in the health sector</a:t>
            </a:r>
          </a:p>
        </p:txBody>
      </p:sp>
      <p:sp>
        <p:nvSpPr>
          <p:cNvPr id="27" name="Cerchio parziale 26">
            <a:extLst>
              <a:ext uri="{FF2B5EF4-FFF2-40B4-BE49-F238E27FC236}">
                <a16:creationId xmlns:a16="http://schemas.microsoft.com/office/drawing/2014/main" id="{BF4EE676-CE56-4043-BE4A-13A345EA0B4C}"/>
              </a:ext>
            </a:extLst>
          </p:cNvPr>
          <p:cNvSpPr/>
          <p:nvPr/>
        </p:nvSpPr>
        <p:spPr>
          <a:xfrm>
            <a:off x="7038961" y="1462842"/>
            <a:ext cx="1297319" cy="1145362"/>
          </a:xfrm>
          <a:prstGeom prst="pie">
            <a:avLst/>
          </a:prstGeom>
          <a:blipFill>
            <a:blip r:embed="rId10"/>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Content Placeholder 2">
            <a:extLst>
              <a:ext uri="{FF2B5EF4-FFF2-40B4-BE49-F238E27FC236}">
                <a16:creationId xmlns:a16="http://schemas.microsoft.com/office/drawing/2014/main" id="{606EB735-05D7-447E-BA9F-24AF91AF202A}"/>
              </a:ext>
            </a:extLst>
          </p:cNvPr>
          <p:cNvSpPr txBox="1">
            <a:spLocks/>
          </p:cNvSpPr>
          <p:nvPr/>
        </p:nvSpPr>
        <p:spPr>
          <a:xfrm>
            <a:off x="7692620" y="2679463"/>
            <a:ext cx="2567956" cy="588875"/>
          </a:xfrm>
          <a:prstGeom prst="rect">
            <a:avLst/>
          </a:prstGeom>
          <a:solidFill>
            <a:srgbClr val="D6F9D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1300" dirty="0">
                <a:solidFill>
                  <a:prstClr val="black">
                    <a:hueOff val="0"/>
                    <a:satOff val="0"/>
                    <a:lumOff val="0"/>
                    <a:alphaOff val="0"/>
                  </a:prstClr>
                </a:solidFill>
                <a:latin typeface="Calibri" panose="020F0502020204030204"/>
              </a:rPr>
              <a:t>Develop and validate tools for resilience governance</a:t>
            </a:r>
          </a:p>
        </p:txBody>
      </p:sp>
      <p:sp>
        <p:nvSpPr>
          <p:cNvPr id="29" name="Cerchio parziale 28">
            <a:extLst>
              <a:ext uri="{FF2B5EF4-FFF2-40B4-BE49-F238E27FC236}">
                <a16:creationId xmlns:a16="http://schemas.microsoft.com/office/drawing/2014/main" id="{8F6C1854-1B39-4573-99CE-795997C712E2}"/>
              </a:ext>
            </a:extLst>
          </p:cNvPr>
          <p:cNvSpPr/>
          <p:nvPr/>
        </p:nvSpPr>
        <p:spPr>
          <a:xfrm>
            <a:off x="7059801" y="2679463"/>
            <a:ext cx="1297319" cy="1145362"/>
          </a:xfrm>
          <a:prstGeom prst="pie">
            <a:avLst/>
          </a:prstGeom>
          <a:blipFill>
            <a:blip r:embed="rId8"/>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Content Placeholder 2">
            <a:extLst>
              <a:ext uri="{FF2B5EF4-FFF2-40B4-BE49-F238E27FC236}">
                <a16:creationId xmlns:a16="http://schemas.microsoft.com/office/drawing/2014/main" id="{2ADFD9E1-988F-487A-8FC5-91557C482A8C}"/>
              </a:ext>
            </a:extLst>
          </p:cNvPr>
          <p:cNvSpPr txBox="1">
            <a:spLocks/>
          </p:cNvSpPr>
          <p:nvPr/>
        </p:nvSpPr>
        <p:spPr>
          <a:xfrm>
            <a:off x="7692620" y="3893246"/>
            <a:ext cx="2567956" cy="588875"/>
          </a:xfrm>
          <a:prstGeom prst="rect">
            <a:avLst/>
          </a:prstGeom>
          <a:solidFill>
            <a:srgbClr val="D6F9DE"/>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1300" dirty="0">
                <a:solidFill>
                  <a:prstClr val="black">
                    <a:hueOff val="0"/>
                    <a:satOff val="0"/>
                    <a:lumOff val="0"/>
                    <a:alphaOff val="0"/>
                  </a:prstClr>
                </a:solidFill>
                <a:latin typeface="Calibri" panose="020F0502020204030204"/>
              </a:rPr>
              <a:t>Develop tools for secure behaviours nudging</a:t>
            </a:r>
          </a:p>
        </p:txBody>
      </p:sp>
      <p:sp>
        <p:nvSpPr>
          <p:cNvPr id="31" name="Cerchio parziale 30">
            <a:extLst>
              <a:ext uri="{FF2B5EF4-FFF2-40B4-BE49-F238E27FC236}">
                <a16:creationId xmlns:a16="http://schemas.microsoft.com/office/drawing/2014/main" id="{4EC6DA95-8633-49A1-A8D2-F0A4379580EE}"/>
              </a:ext>
            </a:extLst>
          </p:cNvPr>
          <p:cNvSpPr/>
          <p:nvPr/>
        </p:nvSpPr>
        <p:spPr>
          <a:xfrm>
            <a:off x="7059801" y="3893246"/>
            <a:ext cx="1297319" cy="1145362"/>
          </a:xfrm>
          <a:prstGeom prst="pie">
            <a:avLst/>
          </a:prstGeom>
          <a:blipFill>
            <a:blip r:embed="rId10"/>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Content Placeholder 2">
            <a:extLst>
              <a:ext uri="{FF2B5EF4-FFF2-40B4-BE49-F238E27FC236}">
                <a16:creationId xmlns:a16="http://schemas.microsoft.com/office/drawing/2014/main" id="{F3DAF4DD-5439-4732-9748-B18DC8BEFC5B}"/>
              </a:ext>
            </a:extLst>
          </p:cNvPr>
          <p:cNvSpPr txBox="1">
            <a:spLocks/>
          </p:cNvSpPr>
          <p:nvPr/>
        </p:nvSpPr>
        <p:spPr>
          <a:xfrm>
            <a:off x="7676779" y="5109063"/>
            <a:ext cx="2567956" cy="588875"/>
          </a:xfrm>
          <a:prstGeom prst="rect">
            <a:avLst/>
          </a:prstGeom>
          <a:solidFill>
            <a:srgbClr val="D6F9DE"/>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prstClr val="black">
                    <a:hueOff val="0"/>
                    <a:satOff val="0"/>
                    <a:lumOff val="0"/>
                    <a:alphaOff val="0"/>
                  </a:prstClr>
                </a:solidFill>
                <a:latin typeface="Calibri" panose="020F0502020204030204"/>
              </a:rPr>
              <a:t>Develop and validate Implementation Guidelines for cybersecurity solutions adoption</a:t>
            </a:r>
          </a:p>
        </p:txBody>
      </p:sp>
      <p:sp>
        <p:nvSpPr>
          <p:cNvPr id="33" name="Cerchio parziale 32">
            <a:extLst>
              <a:ext uri="{FF2B5EF4-FFF2-40B4-BE49-F238E27FC236}">
                <a16:creationId xmlns:a16="http://schemas.microsoft.com/office/drawing/2014/main" id="{70F9B802-A82E-48E8-B32C-5424F21077D4}"/>
              </a:ext>
            </a:extLst>
          </p:cNvPr>
          <p:cNvSpPr/>
          <p:nvPr/>
        </p:nvSpPr>
        <p:spPr>
          <a:xfrm>
            <a:off x="7043960" y="5109063"/>
            <a:ext cx="1297319" cy="1145362"/>
          </a:xfrm>
          <a:prstGeom prst="pie">
            <a:avLst/>
          </a:prstGeom>
          <a:blipFill>
            <a:blip r:embed="rId11"/>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Content Placeholder 2">
            <a:extLst>
              <a:ext uri="{FF2B5EF4-FFF2-40B4-BE49-F238E27FC236}">
                <a16:creationId xmlns:a16="http://schemas.microsoft.com/office/drawing/2014/main" id="{4A5B023D-42A8-41BA-90A4-7C35ECEFA8DE}"/>
              </a:ext>
            </a:extLst>
          </p:cNvPr>
          <p:cNvSpPr txBox="1">
            <a:spLocks/>
          </p:cNvSpPr>
          <p:nvPr/>
        </p:nvSpPr>
        <p:spPr>
          <a:xfrm>
            <a:off x="10660116" y="1462635"/>
            <a:ext cx="1387368" cy="988160"/>
          </a:xfrm>
          <a:prstGeom prst="rect">
            <a:avLst/>
          </a:prstGeom>
          <a:solidFill>
            <a:srgbClr val="D6F9DE"/>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prstClr val="black">
                    <a:hueOff val="0"/>
                    <a:satOff val="0"/>
                    <a:lumOff val="0"/>
                    <a:alphaOff val="0"/>
                  </a:prstClr>
                </a:solidFill>
                <a:latin typeface="Calibri" panose="020F0502020204030204"/>
              </a:rPr>
              <a:t>Develop and validate a Security-ROI methodology</a:t>
            </a:r>
          </a:p>
        </p:txBody>
      </p:sp>
      <p:sp>
        <p:nvSpPr>
          <p:cNvPr id="35" name="Cerchio parziale 34">
            <a:extLst>
              <a:ext uri="{FF2B5EF4-FFF2-40B4-BE49-F238E27FC236}">
                <a16:creationId xmlns:a16="http://schemas.microsoft.com/office/drawing/2014/main" id="{266F966E-E685-46DB-AE43-C104BB9C3EED}"/>
              </a:ext>
            </a:extLst>
          </p:cNvPr>
          <p:cNvSpPr/>
          <p:nvPr/>
        </p:nvSpPr>
        <p:spPr>
          <a:xfrm>
            <a:off x="9987254" y="1811024"/>
            <a:ext cx="1297319" cy="1145362"/>
          </a:xfrm>
          <a:prstGeom prst="pie">
            <a:avLst/>
          </a:prstGeom>
          <a:blipFill>
            <a:blip r:embed="rId12"/>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Content Placeholder 2">
            <a:extLst>
              <a:ext uri="{FF2B5EF4-FFF2-40B4-BE49-F238E27FC236}">
                <a16:creationId xmlns:a16="http://schemas.microsoft.com/office/drawing/2014/main" id="{136162EC-7849-4C3E-A1D0-09E52609F0BA}"/>
              </a:ext>
            </a:extLst>
          </p:cNvPr>
          <p:cNvSpPr txBox="1">
            <a:spLocks/>
          </p:cNvSpPr>
          <p:nvPr/>
        </p:nvSpPr>
        <p:spPr>
          <a:xfrm>
            <a:off x="10701902" y="3494986"/>
            <a:ext cx="1345581" cy="1145362"/>
          </a:xfrm>
          <a:prstGeom prst="rect">
            <a:avLst/>
          </a:prstGeom>
          <a:solidFill>
            <a:srgbClr val="D6F9DE"/>
          </a:solid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SzPct val="120000"/>
              <a:buFontTx/>
              <a:buBlip>
                <a:blip r:embed="rId5"/>
              </a:buBlip>
              <a:defRPr sz="2800" b="0" i="0" kern="1200">
                <a:solidFill>
                  <a:srgbClr val="666666"/>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Clr>
                <a:srgbClr val="94B961"/>
              </a:buClr>
              <a:buFont typeface="System Font"/>
              <a:buChar char="○"/>
              <a:defRPr sz="2400" b="0" i="0" kern="1200">
                <a:solidFill>
                  <a:srgbClr val="666666"/>
                </a:solidFill>
                <a:latin typeface="Acumin Pro" panose="020B0504020202020204" pitchFamily="34" charset="77"/>
                <a:ea typeface="+mn-ea"/>
                <a:cs typeface="+mn-cs"/>
              </a:defRPr>
            </a:lvl2pPr>
            <a:lvl3pPr marL="1143000" indent="-228600" algn="l" defTabSz="914400" rtl="0" eaLnBrk="1" latinLnBrk="0" hangingPunct="1">
              <a:lnSpc>
                <a:spcPct val="90000"/>
              </a:lnSpc>
              <a:spcBef>
                <a:spcPts val="500"/>
              </a:spcBef>
              <a:buClr>
                <a:srgbClr val="94B961"/>
              </a:buClr>
              <a:buSzPct val="90000"/>
              <a:buFont typeface=".Hiragino Kaku Gothic Interface W3"/>
              <a:buChar char="▷"/>
              <a:defRPr sz="2000" b="0" i="0" kern="1200">
                <a:solidFill>
                  <a:srgbClr val="666666"/>
                </a:solidFill>
                <a:latin typeface="Acumin Pro" panose="020B0504020202020204" pitchFamily="34" charset="77"/>
                <a:ea typeface="+mn-ea"/>
                <a:cs typeface="+mn-cs"/>
              </a:defRPr>
            </a:lvl3pPr>
            <a:lvl4pPr marL="1600200" indent="-228600" algn="l" defTabSz="914400" rtl="0" eaLnBrk="1" latinLnBrk="0" hangingPunct="1">
              <a:lnSpc>
                <a:spcPct val="90000"/>
              </a:lnSpc>
              <a:spcBef>
                <a:spcPts val="500"/>
              </a:spcBef>
              <a:buClr>
                <a:srgbClr val="94B961"/>
              </a:buClr>
              <a:buFont typeface="Apple Symbols" panose="02000000000000000000" pitchFamily="2" charset="-79"/>
              <a:buChar char="☐"/>
              <a:defRPr sz="1800" b="0" i="0" kern="1200">
                <a:solidFill>
                  <a:srgbClr val="666666"/>
                </a:solidFill>
                <a:latin typeface="Acumin Pro" panose="020B0504020202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solidFill>
                  <a:prstClr val="black">
                    <a:hueOff val="0"/>
                    <a:satOff val="0"/>
                    <a:lumOff val="0"/>
                    <a:alphaOff val="0"/>
                  </a:prstClr>
                </a:solidFill>
                <a:latin typeface="Calibri" panose="020F0502020204030204"/>
              </a:rPr>
              <a:t>Engage a community of stakeholders and identify a sustainability path for the PANACEA vision</a:t>
            </a:r>
          </a:p>
        </p:txBody>
      </p:sp>
      <p:sp>
        <p:nvSpPr>
          <p:cNvPr id="37" name="Cerchio parziale 36">
            <a:extLst>
              <a:ext uri="{FF2B5EF4-FFF2-40B4-BE49-F238E27FC236}">
                <a16:creationId xmlns:a16="http://schemas.microsoft.com/office/drawing/2014/main" id="{8AFE7D1E-1881-414A-80DA-83CCC00D1D7C}"/>
              </a:ext>
            </a:extLst>
          </p:cNvPr>
          <p:cNvSpPr/>
          <p:nvPr/>
        </p:nvSpPr>
        <p:spPr>
          <a:xfrm>
            <a:off x="10056481" y="3977861"/>
            <a:ext cx="1297319" cy="1145362"/>
          </a:xfrm>
          <a:prstGeom prst="pie">
            <a:avLst/>
          </a:prstGeom>
          <a:blipFill>
            <a:blip r:embed="rId13"/>
            <a:stretch>
              <a:fillRect/>
            </a:stretch>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94880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6211B85-B3AC-4693-A9A3-807140D87569}"/>
              </a:ext>
            </a:extLst>
          </p:cNvPr>
          <p:cNvSpPr>
            <a:spLocks noGrp="1"/>
          </p:cNvSpPr>
          <p:nvPr>
            <p:ph type="sldNum" sz="quarter" idx="4"/>
          </p:nvPr>
        </p:nvSpPr>
        <p:spPr/>
        <p:txBody>
          <a:bodyPr/>
          <a:lstStyle/>
          <a:p>
            <a:fld id="{CC526A9B-8C67-7942-98DE-0DB5C5796EA1}" type="slidenum">
              <a:rPr lang="it-IT" smtClean="0"/>
              <a:pPr/>
              <a:t>8</a:t>
            </a:fld>
            <a:endParaRPr lang="it-IT" dirty="0"/>
          </a:p>
        </p:txBody>
      </p:sp>
      <p:sp>
        <p:nvSpPr>
          <p:cNvPr id="5" name="Segnaposto piè di pagina 4">
            <a:extLst>
              <a:ext uri="{FF2B5EF4-FFF2-40B4-BE49-F238E27FC236}">
                <a16:creationId xmlns:a16="http://schemas.microsoft.com/office/drawing/2014/main" id="{D1AF64F4-D0EC-4692-8929-36DC5D5835C6}"/>
              </a:ext>
            </a:extLst>
          </p:cNvPr>
          <p:cNvSpPr>
            <a:spLocks noGrp="1"/>
          </p:cNvSpPr>
          <p:nvPr>
            <p:ph type="ftr" sz="quarter" idx="3"/>
          </p:nvPr>
        </p:nvSpPr>
        <p:spPr/>
        <p:txBody>
          <a:bodyPr/>
          <a:lstStyle/>
          <a:p>
            <a:r>
              <a:rPr lang="it-IT"/>
              <a:t>www.panacearesearch.eu</a:t>
            </a:r>
            <a:endParaRPr lang="it-IT" dirty="0"/>
          </a:p>
        </p:txBody>
      </p:sp>
      <p:grpSp>
        <p:nvGrpSpPr>
          <p:cNvPr id="24" name="Gruppo 23">
            <a:extLst>
              <a:ext uri="{FF2B5EF4-FFF2-40B4-BE49-F238E27FC236}">
                <a16:creationId xmlns:a16="http://schemas.microsoft.com/office/drawing/2014/main" id="{71AA8941-F0B4-422C-A961-761CBF698439}"/>
              </a:ext>
            </a:extLst>
          </p:cNvPr>
          <p:cNvGrpSpPr/>
          <p:nvPr/>
        </p:nvGrpSpPr>
        <p:grpSpPr>
          <a:xfrm>
            <a:off x="3648674" y="1351007"/>
            <a:ext cx="4574179" cy="4092772"/>
            <a:chOff x="3257321" y="1328879"/>
            <a:chExt cx="4751530" cy="4218448"/>
          </a:xfrm>
        </p:grpSpPr>
        <p:grpSp>
          <p:nvGrpSpPr>
            <p:cNvPr id="6" name="Gruppo 5">
              <a:extLst>
                <a:ext uri="{FF2B5EF4-FFF2-40B4-BE49-F238E27FC236}">
                  <a16:creationId xmlns:a16="http://schemas.microsoft.com/office/drawing/2014/main" id="{57664B03-BDCB-42BF-9E36-BD66524EB7FA}"/>
                </a:ext>
              </a:extLst>
            </p:cNvPr>
            <p:cNvGrpSpPr/>
            <p:nvPr/>
          </p:nvGrpSpPr>
          <p:grpSpPr>
            <a:xfrm>
              <a:off x="3257321" y="1328879"/>
              <a:ext cx="4751530" cy="4218448"/>
              <a:chOff x="7311605" y="1202865"/>
              <a:chExt cx="4929025" cy="4218448"/>
            </a:xfrm>
          </p:grpSpPr>
          <p:grpSp>
            <p:nvGrpSpPr>
              <p:cNvPr id="7" name="Gruppo 6">
                <a:extLst>
                  <a:ext uri="{FF2B5EF4-FFF2-40B4-BE49-F238E27FC236}">
                    <a16:creationId xmlns:a16="http://schemas.microsoft.com/office/drawing/2014/main" id="{62123ABF-86FA-49B0-842F-417C985ED92A}"/>
                  </a:ext>
                </a:extLst>
              </p:cNvPr>
              <p:cNvGrpSpPr/>
              <p:nvPr/>
            </p:nvGrpSpPr>
            <p:grpSpPr>
              <a:xfrm>
                <a:off x="8118670" y="2708772"/>
                <a:ext cx="4121960" cy="1176192"/>
                <a:chOff x="1800733" y="1935967"/>
                <a:chExt cx="2185955" cy="1096653"/>
              </a:xfrm>
            </p:grpSpPr>
            <p:sp>
              <p:nvSpPr>
                <p:cNvPr id="16" name="Rettangolo 15">
                  <a:extLst>
                    <a:ext uri="{FF2B5EF4-FFF2-40B4-BE49-F238E27FC236}">
                      <a16:creationId xmlns:a16="http://schemas.microsoft.com/office/drawing/2014/main" id="{6AD21095-9040-4682-A89F-2AE4BC93139F}"/>
                    </a:ext>
                  </a:extLst>
                </p:cNvPr>
                <p:cNvSpPr/>
                <p:nvPr/>
              </p:nvSpPr>
              <p:spPr>
                <a:xfrm>
                  <a:off x="1800733" y="1938412"/>
                  <a:ext cx="1969575" cy="1094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CasellaDiTesto 16">
                  <a:extLst>
                    <a:ext uri="{FF2B5EF4-FFF2-40B4-BE49-F238E27FC236}">
                      <a16:creationId xmlns:a16="http://schemas.microsoft.com/office/drawing/2014/main" id="{E565ACAF-A115-4F27-8EED-8D1A0E2F73FA}"/>
                    </a:ext>
                  </a:extLst>
                </p:cNvPr>
                <p:cNvSpPr txBox="1"/>
                <p:nvPr/>
              </p:nvSpPr>
              <p:spPr>
                <a:xfrm>
                  <a:off x="2158784" y="1935967"/>
                  <a:ext cx="1827904" cy="1094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GB" sz="1400" kern="1200" dirty="0"/>
                    <a:t>This pilot will be used to test and implement PANACEA solutions capabilities at traditional territorial security improvement level. </a:t>
                  </a:r>
                </a:p>
              </p:txBody>
            </p:sp>
          </p:grpSp>
          <p:grpSp>
            <p:nvGrpSpPr>
              <p:cNvPr id="8" name="Gruppo 7">
                <a:extLst>
                  <a:ext uri="{FF2B5EF4-FFF2-40B4-BE49-F238E27FC236}">
                    <a16:creationId xmlns:a16="http://schemas.microsoft.com/office/drawing/2014/main" id="{0B5E3134-059F-4CCF-ADF9-D5AE380F180F}"/>
                  </a:ext>
                </a:extLst>
              </p:cNvPr>
              <p:cNvGrpSpPr/>
              <p:nvPr/>
            </p:nvGrpSpPr>
            <p:grpSpPr>
              <a:xfrm>
                <a:off x="8017165" y="1202865"/>
                <a:ext cx="3591095" cy="1220222"/>
                <a:chOff x="7172173" y="275268"/>
                <a:chExt cx="2035227" cy="1220222"/>
              </a:xfrm>
            </p:grpSpPr>
            <p:sp>
              <p:nvSpPr>
                <p:cNvPr id="14" name="Rettangolo 13">
                  <a:extLst>
                    <a:ext uri="{FF2B5EF4-FFF2-40B4-BE49-F238E27FC236}">
                      <a16:creationId xmlns:a16="http://schemas.microsoft.com/office/drawing/2014/main" id="{98B85048-31D2-479C-A90E-2AD583227D45}"/>
                    </a:ext>
                  </a:extLst>
                </p:cNvPr>
                <p:cNvSpPr/>
                <p:nvPr/>
              </p:nvSpPr>
              <p:spPr>
                <a:xfrm>
                  <a:off x="7172173" y="401282"/>
                  <a:ext cx="2035227" cy="1094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CasellaDiTesto 14">
                  <a:extLst>
                    <a:ext uri="{FF2B5EF4-FFF2-40B4-BE49-F238E27FC236}">
                      <a16:creationId xmlns:a16="http://schemas.microsoft.com/office/drawing/2014/main" id="{0DE39D02-82FB-49B9-9B03-63C5AD0F4C20}"/>
                    </a:ext>
                  </a:extLst>
                </p:cNvPr>
                <p:cNvSpPr txBox="1"/>
                <p:nvPr/>
              </p:nvSpPr>
              <p:spPr>
                <a:xfrm>
                  <a:off x="7253951" y="275268"/>
                  <a:ext cx="1953449" cy="1094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GB" sz="1400" kern="1200" dirty="0"/>
                    <a:t>This pilot addresses PANACEA solutions validation in the case of a hospital hit by cyber attack during day to day </a:t>
                  </a:r>
                  <a:r>
                    <a:rPr lang="en-GB" sz="1400" kern="1200" dirty="0" err="1"/>
                    <a:t>operations.c</a:t>
                  </a:r>
                  <a:endParaRPr lang="en-GB" sz="1400" kern="1200" dirty="0"/>
                </a:p>
              </p:txBody>
            </p:sp>
          </p:grpSp>
          <p:grpSp>
            <p:nvGrpSpPr>
              <p:cNvPr id="9" name="Gruppo 8">
                <a:extLst>
                  <a:ext uri="{FF2B5EF4-FFF2-40B4-BE49-F238E27FC236}">
                    <a16:creationId xmlns:a16="http://schemas.microsoft.com/office/drawing/2014/main" id="{1EDC7AE7-DDCC-4A97-9E87-77F1B3984837}"/>
                  </a:ext>
                </a:extLst>
              </p:cNvPr>
              <p:cNvGrpSpPr/>
              <p:nvPr/>
            </p:nvGrpSpPr>
            <p:grpSpPr>
              <a:xfrm>
                <a:off x="8183420" y="4327105"/>
                <a:ext cx="3713940" cy="1094208"/>
                <a:chOff x="6618280" y="3466350"/>
                <a:chExt cx="2662546" cy="1094208"/>
              </a:xfrm>
            </p:grpSpPr>
            <p:sp>
              <p:nvSpPr>
                <p:cNvPr id="12" name="Rettangolo 11">
                  <a:extLst>
                    <a:ext uri="{FF2B5EF4-FFF2-40B4-BE49-F238E27FC236}">
                      <a16:creationId xmlns:a16="http://schemas.microsoft.com/office/drawing/2014/main" id="{6C658A4D-5540-41D0-9ED9-F446C1314793}"/>
                    </a:ext>
                  </a:extLst>
                </p:cNvPr>
                <p:cNvSpPr/>
                <p:nvPr/>
              </p:nvSpPr>
              <p:spPr>
                <a:xfrm>
                  <a:off x="6618280" y="3466350"/>
                  <a:ext cx="2662546" cy="10942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asellaDiTesto 12">
                  <a:extLst>
                    <a:ext uri="{FF2B5EF4-FFF2-40B4-BE49-F238E27FC236}">
                      <a16:creationId xmlns:a16="http://schemas.microsoft.com/office/drawing/2014/main" id="{404DDD05-9ACB-4C34-ADD6-308AF0316373}"/>
                    </a:ext>
                  </a:extLst>
                </p:cNvPr>
                <p:cNvSpPr txBox="1"/>
                <p:nvPr/>
              </p:nvSpPr>
              <p:spPr>
                <a:xfrm>
                  <a:off x="6618280" y="3466350"/>
                  <a:ext cx="2401806" cy="10942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GB" sz="1400" kern="1200" dirty="0"/>
                    <a:t>This Large Distributed pilot will address a territorial e-health system, including 10 hospitals with telemedicine capabilities and networked at the regional level in South West Ireland, under one </a:t>
                  </a:r>
                  <a:r>
                    <a:rPr lang="en-GB" sz="1400" dirty="0"/>
                    <a:t>national</a:t>
                  </a:r>
                  <a:r>
                    <a:rPr lang="en-GB" sz="1400" kern="1200" dirty="0"/>
                    <a:t> management system.</a:t>
                  </a:r>
                </a:p>
              </p:txBody>
            </p:sp>
          </p:grpSp>
          <p:cxnSp>
            <p:nvCxnSpPr>
              <p:cNvPr id="10" name="Connettore 2 9">
                <a:extLst>
                  <a:ext uri="{FF2B5EF4-FFF2-40B4-BE49-F238E27FC236}">
                    <a16:creationId xmlns:a16="http://schemas.microsoft.com/office/drawing/2014/main" id="{08261052-A08C-4965-8AC1-84928DE915B9}"/>
                  </a:ext>
                </a:extLst>
              </p:cNvPr>
              <p:cNvCxnSpPr>
                <a:cxnSpLocks/>
              </p:cNvCxnSpPr>
              <p:nvPr/>
            </p:nvCxnSpPr>
            <p:spPr>
              <a:xfrm>
                <a:off x="7311605" y="1720593"/>
                <a:ext cx="803884"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Connettore 2 10">
                <a:extLst>
                  <a:ext uri="{FF2B5EF4-FFF2-40B4-BE49-F238E27FC236}">
                    <a16:creationId xmlns:a16="http://schemas.microsoft.com/office/drawing/2014/main" id="{0814411E-828B-4847-8D7F-7B3E553F3A05}"/>
                  </a:ext>
                </a:extLst>
              </p:cNvPr>
              <p:cNvCxnSpPr>
                <a:cxnSpLocks/>
              </p:cNvCxnSpPr>
              <p:nvPr/>
            </p:nvCxnSpPr>
            <p:spPr>
              <a:xfrm>
                <a:off x="7328552" y="4803629"/>
                <a:ext cx="786936" cy="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cxnSp>
          <p:nvCxnSpPr>
            <p:cNvPr id="18" name="Connettore 2 17">
              <a:extLst>
                <a:ext uri="{FF2B5EF4-FFF2-40B4-BE49-F238E27FC236}">
                  <a16:creationId xmlns:a16="http://schemas.microsoft.com/office/drawing/2014/main" id="{A5B6C77D-FB83-4F3D-9B89-D00D80C718A6}"/>
                </a:ext>
              </a:extLst>
            </p:cNvPr>
            <p:cNvCxnSpPr>
              <a:cxnSpLocks/>
            </p:cNvCxnSpPr>
            <p:nvPr/>
          </p:nvCxnSpPr>
          <p:spPr>
            <a:xfrm>
              <a:off x="3273658" y="3390883"/>
              <a:ext cx="1412514"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grpSp>
        <p:nvGrpSpPr>
          <p:cNvPr id="19" name="Gruppo 18">
            <a:extLst>
              <a:ext uri="{FF2B5EF4-FFF2-40B4-BE49-F238E27FC236}">
                <a16:creationId xmlns:a16="http://schemas.microsoft.com/office/drawing/2014/main" id="{56BB0ACC-326E-4D5F-B80D-B35C271367C6}"/>
              </a:ext>
            </a:extLst>
          </p:cNvPr>
          <p:cNvGrpSpPr/>
          <p:nvPr/>
        </p:nvGrpSpPr>
        <p:grpSpPr>
          <a:xfrm>
            <a:off x="6965888" y="746633"/>
            <a:ext cx="6563702" cy="5109111"/>
            <a:chOff x="2436644" y="759464"/>
            <a:chExt cx="6818192" cy="5265996"/>
          </a:xfrm>
        </p:grpSpPr>
        <p:graphicFrame>
          <p:nvGraphicFramePr>
            <p:cNvPr id="20" name="Diagramma 19">
              <a:extLst>
                <a:ext uri="{FF2B5EF4-FFF2-40B4-BE49-F238E27FC236}">
                  <a16:creationId xmlns:a16="http://schemas.microsoft.com/office/drawing/2014/main" id="{C008D95E-9664-4591-99E1-A1FB5A293778}"/>
                </a:ext>
              </a:extLst>
            </p:cNvPr>
            <p:cNvGraphicFramePr/>
            <p:nvPr>
              <p:extLst>
                <p:ext uri="{D42A27DB-BD31-4B8C-83A1-F6EECF244321}">
                  <p14:modId xmlns:p14="http://schemas.microsoft.com/office/powerpoint/2010/main" val="493602937"/>
                </p:ext>
              </p:extLst>
            </p:nvPr>
          </p:nvGraphicFramePr>
          <p:xfrm>
            <a:off x="2436644" y="759464"/>
            <a:ext cx="6818192" cy="5265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8" descr="logo-policlinico-gemelli_nuovo">
              <a:extLst>
                <a:ext uri="{FF2B5EF4-FFF2-40B4-BE49-F238E27FC236}">
                  <a16:creationId xmlns:a16="http://schemas.microsoft.com/office/drawing/2014/main" id="{62520A9E-064B-4E74-B250-60D62B8B56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0931" y="1302889"/>
              <a:ext cx="1198187" cy="615947"/>
            </a:xfrm>
            <a:prstGeom prst="rect">
              <a:avLst/>
            </a:prstGeom>
            <a:noFill/>
            <a:extLst>
              <a:ext uri="{909E8E84-426E-40DD-AFC4-6F175D3DCCD1}">
                <a14:hiddenFill xmlns:a14="http://schemas.microsoft.com/office/drawing/2010/main">
                  <a:solidFill>
                    <a:srgbClr val="FFFFFF"/>
                  </a:solidFill>
                </a14:hiddenFill>
              </a:ext>
            </a:extLst>
          </p:spPr>
        </p:pic>
        <p:pic>
          <p:nvPicPr>
            <p:cNvPr id="22" name="Immagine 32">
              <a:extLst>
                <a:ext uri="{FF2B5EF4-FFF2-40B4-BE49-F238E27FC236}">
                  <a16:creationId xmlns:a16="http://schemas.microsoft.com/office/drawing/2014/main" id="{5E232868-F288-49FA-ADE2-533126A1F044}"/>
                </a:ext>
              </a:extLst>
            </p:cNvPr>
            <p:cNvPicPr>
              <a:picLocks noChangeAspect="1"/>
            </p:cNvPicPr>
            <p:nvPr/>
          </p:nvPicPr>
          <p:blipFill>
            <a:blip r:embed="rId8"/>
            <a:stretch>
              <a:fillRect/>
            </a:stretch>
          </p:blipFill>
          <p:spPr>
            <a:xfrm>
              <a:off x="6148883" y="2608263"/>
              <a:ext cx="1488993" cy="992662"/>
            </a:xfrm>
            <a:prstGeom prst="rect">
              <a:avLst/>
            </a:prstGeom>
          </p:spPr>
        </p:pic>
      </p:grpSp>
      <p:grpSp>
        <p:nvGrpSpPr>
          <p:cNvPr id="25" name="Gruppo 24">
            <a:extLst>
              <a:ext uri="{FF2B5EF4-FFF2-40B4-BE49-F238E27FC236}">
                <a16:creationId xmlns:a16="http://schemas.microsoft.com/office/drawing/2014/main" id="{E1DEF57A-4BB8-4B01-B82D-021A77D72B75}"/>
              </a:ext>
            </a:extLst>
          </p:cNvPr>
          <p:cNvGrpSpPr/>
          <p:nvPr/>
        </p:nvGrpSpPr>
        <p:grpSpPr>
          <a:xfrm>
            <a:off x="539624" y="874454"/>
            <a:ext cx="3109050" cy="5109091"/>
            <a:chOff x="447034" y="867235"/>
            <a:chExt cx="2850348" cy="4873165"/>
          </a:xfrm>
        </p:grpSpPr>
        <p:pic>
          <p:nvPicPr>
            <p:cNvPr id="26" name="Immagine 25">
              <a:extLst>
                <a:ext uri="{FF2B5EF4-FFF2-40B4-BE49-F238E27FC236}">
                  <a16:creationId xmlns:a16="http://schemas.microsoft.com/office/drawing/2014/main" id="{2112152C-5A3D-4AD0-B0D1-BBE4A26A7AA7}"/>
                </a:ext>
              </a:extLst>
            </p:cNvPr>
            <p:cNvPicPr>
              <a:picLocks noChangeAspect="1"/>
            </p:cNvPicPr>
            <p:nvPr/>
          </p:nvPicPr>
          <p:blipFill>
            <a:blip r:embed="rId9"/>
            <a:stretch>
              <a:fillRect/>
            </a:stretch>
          </p:blipFill>
          <p:spPr>
            <a:xfrm>
              <a:off x="447034" y="4141830"/>
              <a:ext cx="2850348" cy="1598570"/>
            </a:xfrm>
            <a:prstGeom prst="rect">
              <a:avLst/>
            </a:prstGeom>
          </p:spPr>
        </p:pic>
        <p:pic>
          <p:nvPicPr>
            <p:cNvPr id="27" name="Immagine 26">
              <a:extLst>
                <a:ext uri="{FF2B5EF4-FFF2-40B4-BE49-F238E27FC236}">
                  <a16:creationId xmlns:a16="http://schemas.microsoft.com/office/drawing/2014/main" id="{90572F72-D7DF-4BAA-A406-80A556A59F31}"/>
                </a:ext>
              </a:extLst>
            </p:cNvPr>
            <p:cNvPicPr>
              <a:picLocks noChangeAspect="1"/>
            </p:cNvPicPr>
            <p:nvPr/>
          </p:nvPicPr>
          <p:blipFill rotWithShape="1">
            <a:blip r:embed="rId10"/>
            <a:srcRect t="7844" b="9028"/>
            <a:stretch/>
          </p:blipFill>
          <p:spPr>
            <a:xfrm>
              <a:off x="447034" y="867235"/>
              <a:ext cx="2850348" cy="1579616"/>
            </a:xfrm>
            <a:prstGeom prst="rect">
              <a:avLst/>
            </a:prstGeom>
          </p:spPr>
        </p:pic>
        <p:pic>
          <p:nvPicPr>
            <p:cNvPr id="28" name="Immagine 27">
              <a:extLst>
                <a:ext uri="{FF2B5EF4-FFF2-40B4-BE49-F238E27FC236}">
                  <a16:creationId xmlns:a16="http://schemas.microsoft.com/office/drawing/2014/main" id="{C2450054-5E67-4433-B6E6-521C397268DC}"/>
                </a:ext>
              </a:extLst>
            </p:cNvPr>
            <p:cNvPicPr>
              <a:picLocks noChangeAspect="1"/>
            </p:cNvPicPr>
            <p:nvPr/>
          </p:nvPicPr>
          <p:blipFill rotWithShape="1">
            <a:blip r:embed="rId11"/>
            <a:srcRect l="1995" t="15762" r="1995" b="13295"/>
            <a:stretch/>
          </p:blipFill>
          <p:spPr>
            <a:xfrm>
              <a:off x="447034" y="2501076"/>
              <a:ext cx="2850348" cy="1579616"/>
            </a:xfrm>
            <a:prstGeom prst="rect">
              <a:avLst/>
            </a:prstGeom>
          </p:spPr>
        </p:pic>
      </p:grpSp>
      <p:sp>
        <p:nvSpPr>
          <p:cNvPr id="36" name="Titolo 1">
            <a:extLst>
              <a:ext uri="{FF2B5EF4-FFF2-40B4-BE49-F238E27FC236}">
                <a16:creationId xmlns:a16="http://schemas.microsoft.com/office/drawing/2014/main" id="{670B872A-1548-43F5-90A7-C0F31E9E946B}"/>
              </a:ext>
            </a:extLst>
          </p:cNvPr>
          <p:cNvSpPr>
            <a:spLocks noGrp="1"/>
          </p:cNvSpPr>
          <p:nvPr>
            <p:ph type="ctrTitle"/>
          </p:nvPr>
        </p:nvSpPr>
        <p:spPr>
          <a:xfrm>
            <a:off x="3118400" y="61754"/>
            <a:ext cx="8676909" cy="770638"/>
          </a:xfrm>
        </p:spPr>
        <p:txBody>
          <a:bodyPr vert="horz" lIns="91440" tIns="45720" rIns="91440" bIns="45720" rtlCol="0" anchor="b">
            <a:normAutofit fontScale="90000"/>
          </a:bodyPr>
          <a:lstStyle/>
          <a:p>
            <a:pPr algn="l"/>
            <a:r>
              <a:rPr lang="en-GB" sz="4000" dirty="0">
                <a:solidFill>
                  <a:schemeClr val="bg1">
                    <a:lumMod val="50000"/>
                  </a:schemeClr>
                </a:solidFill>
              </a:rPr>
              <a:t>Three User Scenarios in Crete, Ireland &amp; Italy</a:t>
            </a:r>
          </a:p>
        </p:txBody>
      </p:sp>
      <p:cxnSp>
        <p:nvCxnSpPr>
          <p:cNvPr id="37" name="Connettore 1 12">
            <a:extLst>
              <a:ext uri="{FF2B5EF4-FFF2-40B4-BE49-F238E27FC236}">
                <a16:creationId xmlns:a16="http://schemas.microsoft.com/office/drawing/2014/main" id="{262A55E6-B3C5-4AF8-9A1E-E0FB6D3E6677}"/>
              </a:ext>
            </a:extLst>
          </p:cNvPr>
          <p:cNvCxnSpPr>
            <a:cxnSpLocks/>
          </p:cNvCxnSpPr>
          <p:nvPr/>
        </p:nvCxnSpPr>
        <p:spPr>
          <a:xfrm>
            <a:off x="0" y="6402995"/>
            <a:ext cx="12192000" cy="2"/>
          </a:xfrm>
          <a:prstGeom prst="line">
            <a:avLst/>
          </a:prstGeom>
          <a:ln w="44450" cmpd="sng">
            <a:solidFill>
              <a:srgbClr val="13912E"/>
            </a:solidFill>
          </a:ln>
        </p:spPr>
        <p:style>
          <a:lnRef idx="1">
            <a:schemeClr val="accent1"/>
          </a:lnRef>
          <a:fillRef idx="0">
            <a:schemeClr val="accent1"/>
          </a:fillRef>
          <a:effectRef idx="0">
            <a:schemeClr val="accent1"/>
          </a:effectRef>
          <a:fontRef idx="minor">
            <a:schemeClr val="tx1"/>
          </a:fontRef>
        </p:style>
      </p:cxnSp>
      <p:cxnSp>
        <p:nvCxnSpPr>
          <p:cNvPr id="38" name="Connettore 1 12">
            <a:extLst>
              <a:ext uri="{FF2B5EF4-FFF2-40B4-BE49-F238E27FC236}">
                <a16:creationId xmlns:a16="http://schemas.microsoft.com/office/drawing/2014/main" id="{80D09960-9D9A-4F96-A56B-4BDCA21EF113}"/>
              </a:ext>
            </a:extLst>
          </p:cNvPr>
          <p:cNvCxnSpPr>
            <a:cxnSpLocks/>
          </p:cNvCxnSpPr>
          <p:nvPr/>
        </p:nvCxnSpPr>
        <p:spPr>
          <a:xfrm>
            <a:off x="0" y="5796368"/>
            <a:ext cx="12192000" cy="2"/>
          </a:xfrm>
          <a:prstGeom prst="line">
            <a:avLst/>
          </a:prstGeom>
          <a:ln w="44450" cmpd="sng">
            <a:solidFill>
              <a:srgbClr val="13912E"/>
            </a:solidFill>
          </a:ln>
        </p:spPr>
        <p:style>
          <a:lnRef idx="1">
            <a:schemeClr val="accent1"/>
          </a:lnRef>
          <a:fillRef idx="0">
            <a:schemeClr val="accent1"/>
          </a:fillRef>
          <a:effectRef idx="0">
            <a:schemeClr val="accent1"/>
          </a:effectRef>
          <a:fontRef idx="minor">
            <a:schemeClr val="tx1"/>
          </a:fontRef>
        </p:style>
      </p:cxnSp>
      <p:sp>
        <p:nvSpPr>
          <p:cNvPr id="39" name="Rettangolo 38">
            <a:extLst>
              <a:ext uri="{FF2B5EF4-FFF2-40B4-BE49-F238E27FC236}">
                <a16:creationId xmlns:a16="http://schemas.microsoft.com/office/drawing/2014/main" id="{AB2AD56B-AC81-4B89-9B8D-838B4F07463F}"/>
              </a:ext>
            </a:extLst>
          </p:cNvPr>
          <p:cNvSpPr/>
          <p:nvPr/>
        </p:nvSpPr>
        <p:spPr>
          <a:xfrm>
            <a:off x="0" y="5815879"/>
            <a:ext cx="12192000" cy="5871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65783"/>
              </a:solidFill>
            </a:endParaRPr>
          </a:p>
        </p:txBody>
      </p:sp>
      <p:sp>
        <p:nvSpPr>
          <p:cNvPr id="40" name="CasellaDiTesto 39">
            <a:extLst>
              <a:ext uri="{FF2B5EF4-FFF2-40B4-BE49-F238E27FC236}">
                <a16:creationId xmlns:a16="http://schemas.microsoft.com/office/drawing/2014/main" id="{FB950766-9CAC-428A-A76E-0DBB01815A7F}"/>
              </a:ext>
            </a:extLst>
          </p:cNvPr>
          <p:cNvSpPr txBox="1"/>
          <p:nvPr/>
        </p:nvSpPr>
        <p:spPr>
          <a:xfrm>
            <a:off x="251670" y="5786218"/>
            <a:ext cx="11940330" cy="646331"/>
          </a:xfrm>
          <a:prstGeom prst="rect">
            <a:avLst/>
          </a:prstGeom>
          <a:noFill/>
        </p:spPr>
        <p:txBody>
          <a:bodyPr wrap="square" rtlCol="0">
            <a:spAutoFit/>
          </a:bodyPr>
          <a:lstStyle/>
          <a:p>
            <a:pPr algn="ctr"/>
            <a:r>
              <a:rPr lang="en-GB" i="1" dirty="0"/>
              <a:t>The Use Cases will serve as </a:t>
            </a:r>
            <a:r>
              <a:rPr lang="en-GB" b="1" i="1" dirty="0"/>
              <a:t>early showcases </a:t>
            </a:r>
            <a:r>
              <a:rPr lang="en-GB" i="1" dirty="0"/>
              <a:t>of the end-user benefits and will </a:t>
            </a:r>
            <a:r>
              <a:rPr lang="en-GB" b="1" i="1" dirty="0"/>
              <a:t>gradually mature </a:t>
            </a:r>
            <a:r>
              <a:rPr lang="en-GB" i="1" dirty="0"/>
              <a:t>in terms of technology and market readiness levels as part of the Panacea go-to-market strategy</a:t>
            </a:r>
            <a:endParaRPr lang="en-GB" sz="2200" i="1" dirty="0"/>
          </a:p>
        </p:txBody>
      </p:sp>
      <p:pic>
        <p:nvPicPr>
          <p:cNvPr id="41" name="Immagine 40">
            <a:extLst>
              <a:ext uri="{FF2B5EF4-FFF2-40B4-BE49-F238E27FC236}">
                <a16:creationId xmlns:a16="http://schemas.microsoft.com/office/drawing/2014/main" id="{68DD583D-A26E-48C4-BD97-30785FEEC23B}"/>
              </a:ext>
            </a:extLst>
          </p:cNvPr>
          <p:cNvPicPr>
            <a:picLocks noChangeAspect="1"/>
          </p:cNvPicPr>
          <p:nvPr/>
        </p:nvPicPr>
        <p:blipFill>
          <a:blip r:embed="rId12"/>
          <a:stretch>
            <a:fillRect/>
          </a:stretch>
        </p:blipFill>
        <p:spPr>
          <a:xfrm>
            <a:off x="8060613" y="4476850"/>
            <a:ext cx="1447859" cy="317371"/>
          </a:xfrm>
          <a:prstGeom prst="rect">
            <a:avLst/>
          </a:prstGeom>
        </p:spPr>
      </p:pic>
    </p:spTree>
    <p:extLst>
      <p:ext uri="{BB962C8B-B14F-4D97-AF65-F5344CB8AC3E}">
        <p14:creationId xmlns:p14="http://schemas.microsoft.com/office/powerpoint/2010/main" val="410001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4"/>
          </p:nvPr>
        </p:nvSpPr>
        <p:spPr/>
        <p:txBody>
          <a:bodyPr/>
          <a:lstStyle/>
          <a:p>
            <a:fld id="{CC526A9B-8C67-7942-98DE-0DB5C5796EA1}" type="slidenum">
              <a:rPr lang="it-IT" smtClean="0"/>
              <a:pPr/>
              <a:t>9</a:t>
            </a:fld>
            <a:endParaRPr lang="it-IT" dirty="0"/>
          </a:p>
        </p:txBody>
      </p:sp>
      <p:sp>
        <p:nvSpPr>
          <p:cNvPr id="6" name="Segnaposto piè di pagina 5"/>
          <p:cNvSpPr>
            <a:spLocks noGrp="1"/>
          </p:cNvSpPr>
          <p:nvPr>
            <p:ph type="ftr" sz="quarter" idx="3"/>
          </p:nvPr>
        </p:nvSpPr>
        <p:spPr/>
        <p:txBody>
          <a:bodyPr/>
          <a:lstStyle/>
          <a:p>
            <a:r>
              <a:rPr lang="it-IT"/>
              <a:t>www.panacearesearch.eu</a:t>
            </a:r>
            <a:endParaRPr lang="it-IT" dirty="0"/>
          </a:p>
        </p:txBody>
      </p:sp>
      <p:sp>
        <p:nvSpPr>
          <p:cNvPr id="7" name="Titolo 1"/>
          <p:cNvSpPr>
            <a:spLocks noGrp="1"/>
          </p:cNvSpPr>
          <p:nvPr>
            <p:ph type="ctrTitle"/>
          </p:nvPr>
        </p:nvSpPr>
        <p:spPr>
          <a:xfrm>
            <a:off x="3220451" y="-12033"/>
            <a:ext cx="7415463" cy="770638"/>
          </a:xfrm>
        </p:spPr>
        <p:txBody>
          <a:bodyPr vert="horz" lIns="91440" tIns="45720" rIns="91440" bIns="45720" rtlCol="0" anchor="b">
            <a:normAutofit/>
          </a:bodyPr>
          <a:lstStyle/>
          <a:p>
            <a:pPr algn="l"/>
            <a:r>
              <a:rPr lang="en-GB" sz="4000" dirty="0">
                <a:solidFill>
                  <a:schemeClr val="bg1">
                    <a:lumMod val="50000"/>
                  </a:schemeClr>
                </a:solidFill>
              </a:rPr>
              <a:t>What’s the impact?</a:t>
            </a:r>
          </a:p>
        </p:txBody>
      </p:sp>
      <p:graphicFrame>
        <p:nvGraphicFramePr>
          <p:cNvPr id="3" name="Diagramma 2">
            <a:extLst>
              <a:ext uri="{FF2B5EF4-FFF2-40B4-BE49-F238E27FC236}">
                <a16:creationId xmlns:a16="http://schemas.microsoft.com/office/drawing/2014/main" id="{9B31E3CC-76F9-455B-ADB4-8C413CF138CE}"/>
              </a:ext>
            </a:extLst>
          </p:cNvPr>
          <p:cNvGraphicFramePr/>
          <p:nvPr>
            <p:extLst>
              <p:ext uri="{D42A27DB-BD31-4B8C-83A1-F6EECF244321}">
                <p14:modId xmlns:p14="http://schemas.microsoft.com/office/powerpoint/2010/main" val="954026796"/>
              </p:ext>
            </p:extLst>
          </p:nvPr>
        </p:nvGraphicFramePr>
        <p:xfrm>
          <a:off x="968391" y="656801"/>
          <a:ext cx="10255217" cy="5147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8">
            <a:extLst>
              <a:ext uri="{FF2B5EF4-FFF2-40B4-BE49-F238E27FC236}">
                <a16:creationId xmlns:a16="http://schemas.microsoft.com/office/drawing/2014/main" id="{328823A6-BB99-48DE-A379-23C595129D76}"/>
              </a:ext>
            </a:extLst>
          </p:cNvPr>
          <p:cNvSpPr/>
          <p:nvPr/>
        </p:nvSpPr>
        <p:spPr>
          <a:xfrm>
            <a:off x="0" y="5853811"/>
            <a:ext cx="12192000" cy="5491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065783"/>
              </a:solidFill>
            </a:endParaRPr>
          </a:p>
        </p:txBody>
      </p:sp>
      <p:cxnSp>
        <p:nvCxnSpPr>
          <p:cNvPr id="11" name="Connettore 1 12">
            <a:extLst>
              <a:ext uri="{FF2B5EF4-FFF2-40B4-BE49-F238E27FC236}">
                <a16:creationId xmlns:a16="http://schemas.microsoft.com/office/drawing/2014/main" id="{20018EF7-89F2-4619-A3EB-28B9B227772B}"/>
              </a:ext>
            </a:extLst>
          </p:cNvPr>
          <p:cNvCxnSpPr>
            <a:cxnSpLocks/>
          </p:cNvCxnSpPr>
          <p:nvPr/>
        </p:nvCxnSpPr>
        <p:spPr>
          <a:xfrm>
            <a:off x="0" y="6402995"/>
            <a:ext cx="12192000" cy="2"/>
          </a:xfrm>
          <a:prstGeom prst="line">
            <a:avLst/>
          </a:prstGeom>
          <a:ln w="44450" cmpd="sng">
            <a:solidFill>
              <a:srgbClr val="13912E"/>
            </a:solidFill>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682734F-8740-4D88-8BDE-6D326B0B5A3F}"/>
              </a:ext>
            </a:extLst>
          </p:cNvPr>
          <p:cNvSpPr txBox="1"/>
          <p:nvPr/>
        </p:nvSpPr>
        <p:spPr>
          <a:xfrm>
            <a:off x="184558" y="5802996"/>
            <a:ext cx="11822884" cy="646331"/>
          </a:xfrm>
          <a:prstGeom prst="rect">
            <a:avLst/>
          </a:prstGeom>
          <a:noFill/>
        </p:spPr>
        <p:txBody>
          <a:bodyPr wrap="square" rtlCol="0">
            <a:spAutoFit/>
          </a:bodyPr>
          <a:lstStyle/>
          <a:p>
            <a:pPr algn="ctr"/>
            <a:r>
              <a:rPr lang="en-GB" i="1" dirty="0"/>
              <a:t>Developing a complete and sustainable set of products &amp; and services offering that will significantly expand the opportunities at reach for healthcare organisations across sizes, organisational models and ICT infrastructures.</a:t>
            </a:r>
            <a:endParaRPr lang="en-GB" sz="2200" i="1" dirty="0"/>
          </a:p>
        </p:txBody>
      </p:sp>
      <p:cxnSp>
        <p:nvCxnSpPr>
          <p:cNvPr id="15" name="Connettore 1 12">
            <a:extLst>
              <a:ext uri="{FF2B5EF4-FFF2-40B4-BE49-F238E27FC236}">
                <a16:creationId xmlns:a16="http://schemas.microsoft.com/office/drawing/2014/main" id="{99A768B3-DF4B-43BC-81E7-E8CF6FEE0902}"/>
              </a:ext>
            </a:extLst>
          </p:cNvPr>
          <p:cNvCxnSpPr>
            <a:cxnSpLocks/>
          </p:cNvCxnSpPr>
          <p:nvPr/>
        </p:nvCxnSpPr>
        <p:spPr>
          <a:xfrm>
            <a:off x="0" y="5844863"/>
            <a:ext cx="12192000" cy="2"/>
          </a:xfrm>
          <a:prstGeom prst="line">
            <a:avLst/>
          </a:prstGeom>
          <a:ln w="44450" cmpd="sng">
            <a:solidFill>
              <a:srgbClr val="13912E"/>
            </a:solidFill>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1D3D6AFE-D50A-44A8-B7D6-633A66836C7B}"/>
              </a:ext>
            </a:extLst>
          </p:cNvPr>
          <p:cNvSpPr txBox="1"/>
          <p:nvPr/>
        </p:nvSpPr>
        <p:spPr>
          <a:xfrm>
            <a:off x="7298926" y="798910"/>
            <a:ext cx="3550632" cy="1200329"/>
          </a:xfrm>
          <a:prstGeom prst="rect">
            <a:avLst/>
          </a:prstGeom>
          <a:noFill/>
        </p:spPr>
        <p:txBody>
          <a:bodyPr wrap="square" rtlCol="0">
            <a:spAutoFit/>
          </a:bodyPr>
          <a:lstStyle/>
          <a:p>
            <a:r>
              <a:rPr lang="en-GB" dirty="0"/>
              <a:t>Improved security of Health and Care services, data and infrastructures</a:t>
            </a:r>
          </a:p>
          <a:p>
            <a:endParaRPr lang="en-GB" dirty="0"/>
          </a:p>
        </p:txBody>
      </p:sp>
      <p:sp>
        <p:nvSpPr>
          <p:cNvPr id="17" name="CasellaDiTesto 16">
            <a:extLst>
              <a:ext uri="{FF2B5EF4-FFF2-40B4-BE49-F238E27FC236}">
                <a16:creationId xmlns:a16="http://schemas.microsoft.com/office/drawing/2014/main" id="{B3E70123-744D-4BC5-A1BC-E2183A347C7F}"/>
              </a:ext>
            </a:extLst>
          </p:cNvPr>
          <p:cNvSpPr txBox="1"/>
          <p:nvPr/>
        </p:nvSpPr>
        <p:spPr>
          <a:xfrm>
            <a:off x="2390051" y="4568161"/>
            <a:ext cx="1831429" cy="923330"/>
          </a:xfrm>
          <a:prstGeom prst="rect">
            <a:avLst/>
          </a:prstGeom>
          <a:noFill/>
        </p:spPr>
        <p:txBody>
          <a:bodyPr wrap="square" rtlCol="0">
            <a:spAutoFit/>
          </a:bodyPr>
          <a:lstStyle/>
          <a:p>
            <a:pPr lvl="0"/>
            <a:r>
              <a:rPr lang="en-GB" dirty="0"/>
              <a:t>Cross-cutting priorities: Open Science</a:t>
            </a:r>
          </a:p>
        </p:txBody>
      </p:sp>
      <p:sp>
        <p:nvSpPr>
          <p:cNvPr id="18" name="CasellaDiTesto 17">
            <a:extLst>
              <a:ext uri="{FF2B5EF4-FFF2-40B4-BE49-F238E27FC236}">
                <a16:creationId xmlns:a16="http://schemas.microsoft.com/office/drawing/2014/main" id="{B98BAFDA-F4DC-4980-B9B9-C162F9081DC3}"/>
              </a:ext>
            </a:extLst>
          </p:cNvPr>
          <p:cNvSpPr txBox="1"/>
          <p:nvPr/>
        </p:nvSpPr>
        <p:spPr>
          <a:xfrm>
            <a:off x="8886497" y="2228671"/>
            <a:ext cx="2467303" cy="923330"/>
          </a:xfrm>
          <a:prstGeom prst="rect">
            <a:avLst/>
          </a:prstGeom>
          <a:noFill/>
        </p:spPr>
        <p:txBody>
          <a:bodyPr wrap="square" rtlCol="0">
            <a:spAutoFit/>
          </a:bodyPr>
          <a:lstStyle/>
          <a:p>
            <a:pPr lvl="0"/>
            <a:r>
              <a:rPr lang="en-GB" dirty="0"/>
              <a:t>Less risk of data privacy breaches caused by cyberattacks</a:t>
            </a:r>
          </a:p>
        </p:txBody>
      </p:sp>
      <p:sp>
        <p:nvSpPr>
          <p:cNvPr id="19" name="CasellaDiTesto 18">
            <a:extLst>
              <a:ext uri="{FF2B5EF4-FFF2-40B4-BE49-F238E27FC236}">
                <a16:creationId xmlns:a16="http://schemas.microsoft.com/office/drawing/2014/main" id="{96F0F526-AEC0-4D37-AE2B-7E61840B64B5}"/>
              </a:ext>
            </a:extLst>
          </p:cNvPr>
          <p:cNvSpPr txBox="1"/>
          <p:nvPr/>
        </p:nvSpPr>
        <p:spPr>
          <a:xfrm>
            <a:off x="8158528" y="4677712"/>
            <a:ext cx="1831428" cy="646331"/>
          </a:xfrm>
          <a:prstGeom prst="rect">
            <a:avLst/>
          </a:prstGeom>
          <a:noFill/>
        </p:spPr>
        <p:txBody>
          <a:bodyPr wrap="square" rtlCol="0">
            <a:spAutoFit/>
          </a:bodyPr>
          <a:lstStyle/>
          <a:p>
            <a:pPr lvl="0"/>
            <a:r>
              <a:rPr lang="en-GB" dirty="0"/>
              <a:t>Increased patient trust and safety</a:t>
            </a:r>
          </a:p>
        </p:txBody>
      </p:sp>
      <p:sp>
        <p:nvSpPr>
          <p:cNvPr id="20" name="CasellaDiTesto 19">
            <a:extLst>
              <a:ext uri="{FF2B5EF4-FFF2-40B4-BE49-F238E27FC236}">
                <a16:creationId xmlns:a16="http://schemas.microsoft.com/office/drawing/2014/main" id="{8265A667-B20E-4B94-9BF4-562028722C45}"/>
              </a:ext>
            </a:extLst>
          </p:cNvPr>
          <p:cNvSpPr txBox="1"/>
          <p:nvPr/>
        </p:nvSpPr>
        <p:spPr>
          <a:xfrm>
            <a:off x="1809353" y="2289839"/>
            <a:ext cx="1940599" cy="923330"/>
          </a:xfrm>
          <a:prstGeom prst="rect">
            <a:avLst/>
          </a:prstGeom>
          <a:noFill/>
        </p:spPr>
        <p:txBody>
          <a:bodyPr wrap="square" rtlCol="0">
            <a:spAutoFit/>
          </a:bodyPr>
          <a:lstStyle/>
          <a:p>
            <a:pPr lvl="0"/>
            <a:r>
              <a:rPr lang="en-GB" dirty="0"/>
              <a:t>Supporting Standardisation Efforts</a:t>
            </a:r>
          </a:p>
        </p:txBody>
      </p:sp>
    </p:spTree>
    <p:extLst>
      <p:ext uri="{BB962C8B-B14F-4D97-AF65-F5344CB8AC3E}">
        <p14:creationId xmlns:p14="http://schemas.microsoft.com/office/powerpoint/2010/main" val="8768483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5688</TotalTime>
  <Words>990</Words>
  <Application>Microsoft Office PowerPoint</Application>
  <PresentationFormat>Widescreen</PresentationFormat>
  <Paragraphs>186</Paragraphs>
  <Slides>12</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12</vt:i4>
      </vt:variant>
    </vt:vector>
  </HeadingPairs>
  <TitlesOfParts>
    <vt:vector size="21" baseType="lpstr">
      <vt:lpstr>.Hiragino Kaku Gothic Interface W3</vt:lpstr>
      <vt:lpstr>Acumin Pro</vt:lpstr>
      <vt:lpstr>Apple Symbols</vt:lpstr>
      <vt:lpstr>Arial</vt:lpstr>
      <vt:lpstr>Calibri</vt:lpstr>
      <vt:lpstr>Calibri Light</vt:lpstr>
      <vt:lpstr>Source Serif Pro</vt:lpstr>
      <vt:lpstr>System Font</vt:lpstr>
      <vt:lpstr>Custom Design</vt:lpstr>
      <vt:lpstr>The Panacearesearch.eu project January 2019-December2021  Name and date of event</vt:lpstr>
      <vt:lpstr>Panacearesearch.eu, in a nutshell</vt:lpstr>
      <vt:lpstr>Expected Results</vt:lpstr>
      <vt:lpstr>Outputs</vt:lpstr>
      <vt:lpstr>The Consortium of Partners</vt:lpstr>
      <vt:lpstr>Targeting our stakeholders</vt:lpstr>
      <vt:lpstr>Challenges and Objectives</vt:lpstr>
      <vt:lpstr>Three User Scenarios in Crete, Ireland &amp; Italy</vt:lpstr>
      <vt:lpstr>What’s the impact?</vt:lpstr>
      <vt:lpstr>Results so far:</vt:lpstr>
      <vt:lpstr>Interested in collaborating?</vt:lpstr>
      <vt:lpstr>Thank you for your attention!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Cristina Mancarella</cp:lastModifiedBy>
  <cp:revision>182</cp:revision>
  <dcterms:created xsi:type="dcterms:W3CDTF">2018-12-31T08:46:56Z</dcterms:created>
  <dcterms:modified xsi:type="dcterms:W3CDTF">2019-12-16T16:13:56Z</dcterms:modified>
</cp:coreProperties>
</file>